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1"/>
  </p:sldMasterIdLst>
  <p:notesMasterIdLst>
    <p:notesMasterId r:id="rId63"/>
  </p:notesMasterIdLst>
  <p:sldIdLst>
    <p:sldId id="328" r:id="rId2"/>
    <p:sldId id="262" r:id="rId3"/>
    <p:sldId id="304" r:id="rId4"/>
    <p:sldId id="300" r:id="rId5"/>
    <p:sldId id="314" r:id="rId6"/>
    <p:sldId id="315" r:id="rId7"/>
    <p:sldId id="316" r:id="rId8"/>
    <p:sldId id="322" r:id="rId9"/>
    <p:sldId id="317" r:id="rId10"/>
    <p:sldId id="323" r:id="rId11"/>
    <p:sldId id="324" r:id="rId12"/>
    <p:sldId id="325" r:id="rId13"/>
    <p:sldId id="326" r:id="rId14"/>
    <p:sldId id="327" r:id="rId15"/>
    <p:sldId id="337" r:id="rId16"/>
    <p:sldId id="338" r:id="rId17"/>
    <p:sldId id="339" r:id="rId18"/>
    <p:sldId id="340" r:id="rId19"/>
    <p:sldId id="341" r:id="rId20"/>
    <p:sldId id="342" r:id="rId21"/>
    <p:sldId id="343" r:id="rId22"/>
    <p:sldId id="344" r:id="rId23"/>
    <p:sldId id="345" r:id="rId24"/>
    <p:sldId id="346" r:id="rId25"/>
    <p:sldId id="347" r:id="rId26"/>
    <p:sldId id="348" r:id="rId27"/>
    <p:sldId id="349" r:id="rId28"/>
    <p:sldId id="350" r:id="rId29"/>
    <p:sldId id="351" r:id="rId30"/>
    <p:sldId id="352" r:id="rId31"/>
    <p:sldId id="353" r:id="rId32"/>
    <p:sldId id="329" r:id="rId33"/>
    <p:sldId id="330" r:id="rId34"/>
    <p:sldId id="331" r:id="rId35"/>
    <p:sldId id="332" r:id="rId36"/>
    <p:sldId id="333" r:id="rId37"/>
    <p:sldId id="334" r:id="rId38"/>
    <p:sldId id="335" r:id="rId39"/>
    <p:sldId id="336" r:id="rId40"/>
    <p:sldId id="354" r:id="rId41"/>
    <p:sldId id="355" r:id="rId42"/>
    <p:sldId id="356" r:id="rId43"/>
    <p:sldId id="357" r:id="rId44"/>
    <p:sldId id="358" r:id="rId45"/>
    <p:sldId id="359" r:id="rId46"/>
    <p:sldId id="360" r:id="rId47"/>
    <p:sldId id="361" r:id="rId48"/>
    <p:sldId id="362" r:id="rId49"/>
    <p:sldId id="363" r:id="rId50"/>
    <p:sldId id="364" r:id="rId51"/>
    <p:sldId id="365" r:id="rId52"/>
    <p:sldId id="366" r:id="rId53"/>
    <p:sldId id="367" r:id="rId54"/>
    <p:sldId id="368" r:id="rId55"/>
    <p:sldId id="369" r:id="rId56"/>
    <p:sldId id="370" r:id="rId57"/>
    <p:sldId id="371" r:id="rId58"/>
    <p:sldId id="372" r:id="rId59"/>
    <p:sldId id="373" r:id="rId60"/>
    <p:sldId id="374" r:id="rId61"/>
    <p:sldId id="286" r:id="rId62"/>
  </p:sldIdLst>
  <p:sldSz cx="12192000" cy="6858000"/>
  <p:notesSz cx="6858000" cy="9144000"/>
  <p:embeddedFontLst>
    <p:embeddedFont>
      <p:font typeface="Calibri" panose="020F0502020204030204" pitchFamily="34" charset="0"/>
      <p:regular r:id="rId64"/>
      <p:bold r:id="rId65"/>
      <p:italic r:id="rId66"/>
      <p:boldItalic r:id="rId67"/>
    </p:embeddedFont>
    <p:embeddedFont>
      <p:font typeface="Calibri Light" panose="020F0302020204030204" pitchFamily="34" charset="0"/>
      <p:regular r:id="rId68"/>
      <p:italic r:id="rId69"/>
    </p:embeddedFont>
    <p:embeddedFont>
      <p:font typeface="PLAYFAIR DISPLAY REGULAR ROMAN" panose="020B0604020202020204" charset="0"/>
      <p:regular r:id="rId70"/>
    </p:embeddedFont>
    <p:embeddedFont>
      <p:font typeface="Proxima Nova Lt" panose="02000506030000020004" charset="0"/>
      <p:regular r:id="rId71"/>
      <p:italic r:id="rId72"/>
    </p:embeddedFont>
    <p:embeddedFont>
      <p:font typeface="Proxima Nova Rg" panose="02000506030000020004" charset="0"/>
      <p:regular r:id="rId73"/>
      <p:bold r:id="rId74"/>
      <p:italic r:id="rId75"/>
      <p:boldItalic r:id="rId7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6CA9"/>
    <a:srgbClr val="3C6DC9"/>
    <a:srgbClr val="3C6DF0"/>
    <a:srgbClr val="1044D6"/>
    <a:srgbClr val="0000FF"/>
    <a:srgbClr val="245EA4"/>
    <a:srgbClr val="2D60EF"/>
    <a:srgbClr val="3C6DDC"/>
    <a:srgbClr val="3C6DD2"/>
    <a:srgbClr val="3F6D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622"/>
    <p:restoredTop sz="94681"/>
  </p:normalViewPr>
  <p:slideViewPr>
    <p:cSldViewPr snapToGrid="0" snapToObjects="1">
      <p:cViewPr varScale="1">
        <p:scale>
          <a:sx n="90" d="100"/>
          <a:sy n="90" d="100"/>
        </p:scale>
        <p:origin x="22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notesMaster" Target="notesMasters/notesMaster1.xml"/><Relationship Id="rId68" Type="http://schemas.openxmlformats.org/officeDocument/2006/relationships/font" Target="fonts/font5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3.fntdata"/><Relationship Id="rId74" Type="http://schemas.openxmlformats.org/officeDocument/2006/relationships/font" Target="fonts/font11.fntdata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1.fntdata"/><Relationship Id="rId69" Type="http://schemas.openxmlformats.org/officeDocument/2006/relationships/font" Target="fonts/font6.fntdata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9.fntdata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7.fntdata"/><Relationship Id="rId75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2.fntdata"/><Relationship Id="rId73" Type="http://schemas.openxmlformats.org/officeDocument/2006/relationships/font" Target="fonts/font10.fntdata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3.fntdata"/><Relationship Id="rId7" Type="http://schemas.openxmlformats.org/officeDocument/2006/relationships/slide" Target="slides/slide6.xml"/><Relationship Id="rId71" Type="http://schemas.openxmlformats.org/officeDocument/2006/relationships/font" Target="fonts/font8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0418B0-1747-9B48-B723-8A61044B0017}" type="datetimeFigureOut">
              <a:rPr lang="en-US" smtClean="0"/>
              <a:t>7/20/2021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A08A04-35E7-1345-AAEC-AB2C70855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816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eViser Layout-w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EF0A303-CA49-C94E-A9CB-DACFC81F388B}"/>
              </a:ext>
            </a:extLst>
          </p:cNvPr>
          <p:cNvSpPr/>
          <p:nvPr userDrawn="1"/>
        </p:nvSpPr>
        <p:spPr>
          <a:xfrm>
            <a:off x="0" y="6075828"/>
            <a:ext cx="12192000" cy="795130"/>
          </a:xfrm>
          <a:prstGeom prst="rect">
            <a:avLst/>
          </a:prstGeom>
          <a:solidFill>
            <a:srgbClr val="232323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1D51B2E0-9C55-4B45-9620-A14FC3BCDB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7867" y="6225311"/>
            <a:ext cx="1598751" cy="49616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ED4BF3-18D1-5648-A226-14A48E6CC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2" y="6318504"/>
            <a:ext cx="4114800" cy="365125"/>
          </a:xfrm>
        </p:spPr>
        <p:txBody>
          <a:bodyPr lIns="0" tIns="0" rIns="0" bIns="0"/>
          <a:lstStyle>
            <a:lvl1pPr algn="l">
              <a:defRPr sz="1500" b="1" i="0">
                <a:solidFill>
                  <a:srgbClr val="A7A9AC"/>
                </a:solidFill>
                <a:latin typeface="Proxima Nova Rg" panose="0200050603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8ED4CF-DDBD-8C41-A70E-C90056154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35880" y="6356350"/>
            <a:ext cx="2743200" cy="365125"/>
          </a:xfrm>
        </p:spPr>
        <p:txBody>
          <a:bodyPr/>
          <a:lstStyle/>
          <a:p>
            <a:fld id="{B5B12107-9606-2341-A856-6E2C945FA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366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B4569-5F65-DD43-ABAA-FBF04DB2C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12BD8F-D2B7-DF45-A248-BDAD7D941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4928DC-1AA9-A447-8432-59833987A2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C6BD5A-C39F-F741-8DC6-AACF39A38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C91D3-6262-1C44-BC2A-10109AD7195C}" type="datetime1">
              <a:rPr lang="en-US" smtClean="0"/>
              <a:t>7/20/2021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96577D-6E01-8A45-9180-DA8985A95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1ECBCA-26C0-774C-A465-3E681DA72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12107-9606-2341-A856-6E2C945FA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557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33974-39D7-884D-ACBD-C521D3F1B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0D0DD3-E0E5-2948-A691-A23BE4587B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3F57C5-0939-954B-9B54-8DE8462707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61508E-06BB-104C-BBD2-1E1DA4D7E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D4369-14E9-A549-A30D-638C7DCA250E}" type="datetime1">
              <a:rPr lang="en-US" smtClean="0"/>
              <a:t>7/20/2021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ED272D-C8E5-9C44-9781-3F4502A7F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9B5969-48D9-3C49-9DFA-F0AB2A05D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12107-9606-2341-A856-6E2C945FA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4122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13C63-1FD3-BD40-AACE-D12074FEE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5B856F-4C57-7143-97DB-5AFEFDC2D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3F82A7-DC12-B341-829B-6FB64D63C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44E66-C086-564A-B625-95332D742737}" type="datetime1">
              <a:rPr lang="en-US" smtClean="0"/>
              <a:t>7/20/2021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5FC95F-CDD1-C24C-82D9-EE72D4E1B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4E0B85-9D3C-F44A-B6D0-4E0EAF7E2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12107-9606-2341-A856-6E2C945FA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3456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31552F-5178-D344-9A8E-0777C32326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602978-84EE-994B-894C-FCFCB71916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88FA7B-6BB6-7D49-BA4C-D8FCAE410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639A6-A1D2-DF4A-97E4-E0E09C98683E}" type="datetime1">
              <a:rPr lang="en-US" smtClean="0"/>
              <a:t>7/20/2021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675B05-36B2-FB49-8F80-1ADB1FB04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8625C-A419-FC4D-803A-FA912E033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12107-9606-2341-A856-6E2C945FA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35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Viser Layout-w Footer &amp;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EF0A303-CA49-C94E-A9CB-DACFC81F388B}"/>
              </a:ext>
            </a:extLst>
          </p:cNvPr>
          <p:cNvSpPr/>
          <p:nvPr userDrawn="1"/>
        </p:nvSpPr>
        <p:spPr>
          <a:xfrm>
            <a:off x="0" y="6075828"/>
            <a:ext cx="12192000" cy="795130"/>
          </a:xfrm>
          <a:prstGeom prst="rect">
            <a:avLst/>
          </a:prstGeom>
          <a:solidFill>
            <a:srgbClr val="232323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1D51B2E0-9C55-4B45-9620-A14FC3BCDB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77867" y="6225311"/>
            <a:ext cx="1598751" cy="49616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ED4BF3-18D1-5648-A226-14A48E6CC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2" y="6318504"/>
            <a:ext cx="4114800" cy="365125"/>
          </a:xfrm>
        </p:spPr>
        <p:txBody>
          <a:bodyPr lIns="0" tIns="0" rIns="0" bIns="0"/>
          <a:lstStyle>
            <a:lvl1pPr algn="l">
              <a:defRPr sz="1500" b="1" i="0">
                <a:solidFill>
                  <a:srgbClr val="A7A9AC"/>
                </a:solidFill>
                <a:latin typeface="Proxima Nova Rg" panose="0200050603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8ED4CF-DDBD-8C41-A70E-C90056154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35880" y="6356350"/>
            <a:ext cx="2743200" cy="365125"/>
          </a:xfrm>
        </p:spPr>
        <p:txBody>
          <a:bodyPr/>
          <a:lstStyle/>
          <a:p>
            <a:fld id="{B5B12107-9606-2341-A856-6E2C945FA3C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558E18C-E1B5-F04F-9FAE-CF52776551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85816" y="1018250"/>
            <a:ext cx="5791199" cy="862877"/>
          </a:xfrm>
        </p:spPr>
        <p:txBody>
          <a:bodyPr lIns="0" tIns="0" rIns="0" bIns="0" anchor="t" anchorCtr="0">
            <a:noAutofit/>
          </a:bodyPr>
          <a:lstStyle>
            <a:lvl1pPr algn="l">
              <a:defRPr sz="2300" b="1" i="0">
                <a:latin typeface="Proxima Nova Rg" panose="0200050603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FB7FA32-625B-5144-B5E8-87290CC68E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85816" y="2007460"/>
            <a:ext cx="5791199" cy="3617836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2300" b="0" i="0">
                <a:latin typeface="Proxima Nova Lt" panose="02000506030000020004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49233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A25B5-6958-584F-808C-BDAD71F1E3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09465D-2E04-A442-8E11-10B6C76046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F4B6D2-EFE7-B04D-A3AF-41FC66018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78EAC-FF63-CB46-B4B0-98FF213BF931}" type="datetime1">
              <a:rPr lang="en-US" smtClean="0"/>
              <a:t>7/20/2021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0F2C8-0BE1-BF43-959F-E8D0B76E1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B60381-237A-5D46-95F7-9B9212637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12107-9606-2341-A856-6E2C945FA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749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50F10-1E0E-8A43-A008-8212494A9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25C7CD-9F48-D84B-B75A-4E5C33FEBE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725AF1-5B1A-8045-94EA-0FF21F29F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502CC-1292-0442-A8B0-28E5EA7C5135}" type="datetime1">
              <a:rPr lang="en-US" smtClean="0"/>
              <a:t>7/20/2021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4251A8-EF96-634A-AEFB-D431D1D5A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D3597-05CB-A14B-8D83-DB1C4AAB3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12107-9606-2341-A856-6E2C945FA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21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42515-FDA1-E149-8394-6F222F0E6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9DC58C-8246-D94C-9BB4-492A25F8B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CCF8D-2D48-254E-B4FB-7EC720007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27617-05EA-A843-AB2C-FD04B4F1B24B}" type="datetime1">
              <a:rPr lang="en-US" smtClean="0"/>
              <a:t>7/20/2021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157ADF-9BFB-F24F-B8F5-947F29CCC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DD3596-2C09-094E-BB70-62E944628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12107-9606-2341-A856-6E2C945FA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745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87B68-BF69-1749-9517-E99ACF613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C222-9856-FA43-AE53-653990096E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349B97-3777-AB42-B5CF-A0C87DEC40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79C646-ADCD-2349-81B4-1553EF31A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4D456-4817-8D4C-953B-DCE065505F2D}" type="datetime1">
              <a:rPr lang="en-US" smtClean="0"/>
              <a:t>7/20/2021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4C9FE7-1D1A-9041-887B-8C1FB4815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12759-FAC4-654A-9B27-54E151BD2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12107-9606-2341-A856-6E2C945FA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679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F8F5C-4744-E04F-88EA-C97222E12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4D23E3-6971-C243-8134-CDAE5E5B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18635E-E629-DC47-86DE-B9F053F217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166A85-2840-D64F-B884-B5207C972E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875C71-C131-584B-84C8-98A97EB357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EE977A-1BA9-F841-ABAF-1B6D93F79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BC52D-AFD7-5F46-AD41-7E40D2BCD456}" type="datetime1">
              <a:rPr lang="en-US" smtClean="0"/>
              <a:t>7/20/2021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E93192-D330-7D49-B67E-7B44552D9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FF3494-EB5C-E74E-B7F0-EEC4AD3A1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12107-9606-2341-A856-6E2C945FA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784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AEBBC-CC17-CD41-9561-D0BFD8B23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A5290F-F41C-DD47-9726-66D1F499F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B9096-E4E0-0F43-9424-17878FE45040}" type="datetime1">
              <a:rPr lang="en-US" smtClean="0"/>
              <a:t>7/20/2021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933D9E-91DB-EE40-B44D-EE9B3E2EF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A347CC-9D1A-764A-B348-6AD56AC0F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12107-9606-2341-A856-6E2C945FA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710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3C6188-6C50-2343-A0C0-B9E066507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2DC77-B4AF-0B44-B0D8-ADBDDB80AB4A}" type="datetime1">
              <a:rPr lang="en-US" smtClean="0"/>
              <a:t>7/20/2021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ED4BF3-18D1-5648-A226-14A48E6CC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8ED4CF-DDBD-8C41-A70E-C90056154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12107-9606-2341-A856-6E2C945FA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289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52E16A-3435-E742-9F32-0AA4CFA7C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F141F0-4170-B64C-8906-07C7406D29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50371D-A170-F046-A61A-03D372F995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718A93-D607-0C42-B833-74BA6B5003F8}" type="datetime1">
              <a:rPr lang="en-US" smtClean="0"/>
              <a:t>7/20/2021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414E6-DBA0-184D-B9F4-35F1EFE9D2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8F49A5-C452-754D-AE57-58217F8056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12107-9606-2341-A856-6E2C945FA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758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secure.previser.com/clinical" TargetMode="Externa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my.previser.com/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secure.previser.com/clinical" TargetMode="Externa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972816E-8BC2-CF46-A612-78EB3B949DCE}"/>
              </a:ext>
            </a:extLst>
          </p:cNvPr>
          <p:cNvSpPr txBox="1"/>
          <p:nvPr/>
        </p:nvSpPr>
        <p:spPr>
          <a:xfrm>
            <a:off x="7156320" y="1524131"/>
            <a:ext cx="4334117" cy="36933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LAYFAIR DISPLAY REGULAR ROMAN" pitchFamily="2" charset="77"/>
                <a:ea typeface="+mn-ea"/>
                <a:cs typeface="+mn-cs"/>
              </a:rPr>
              <a:t>Registering &amp; Updating Your Account 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E95F7F8-1ED6-5F44-A8B7-823EAD2CC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871" y="2543962"/>
            <a:ext cx="5333289" cy="165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604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9427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solidFill>
                  <a:schemeClr val="accent1"/>
                </a:solidFill>
                <a:latin typeface="Proxima Nova Rg" panose="02000506030000020004" pitchFamily="2" charset="0"/>
              </a:rPr>
              <a:t>Click by click:</a:t>
            </a:r>
            <a:endParaRPr lang="en-US" sz="1800" b="1" dirty="0">
              <a:solidFill>
                <a:schemeClr val="accent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44073" y="1054717"/>
            <a:ext cx="7025329" cy="37139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861504"/>
            <a:ext cx="26913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Proxima Nova Rg" panose="02000506030000020004" pitchFamily="2" charset="0"/>
              </a:rPr>
              <a:t>Read the End User License Agreement and select “Complete Registration”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B7FF439C-8F04-4BF1-9786-BE98D136F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4363444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9427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solidFill>
                  <a:schemeClr val="accent1"/>
                </a:solidFill>
                <a:latin typeface="Proxima Nova Rg" panose="02000506030000020004" pitchFamily="2" charset="0"/>
              </a:rPr>
              <a:t>Click by click:</a:t>
            </a:r>
            <a:endParaRPr lang="en-US" sz="1800" b="1" dirty="0">
              <a:solidFill>
                <a:schemeClr val="accent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44073" y="1156790"/>
            <a:ext cx="7025329" cy="35097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861504"/>
            <a:ext cx="269135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Proxima Nova Rg" panose="02000506030000020004" pitchFamily="2" charset="0"/>
              </a:rPr>
              <a:t>Open the email from PreViser and select “Activate your Account”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8713D821-0FDF-484E-B48F-E2569B903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229018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9427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solidFill>
                  <a:schemeClr val="accent1"/>
                </a:solidFill>
                <a:latin typeface="Proxima Nova Rg" panose="02000506030000020004" pitchFamily="2" charset="0"/>
              </a:rPr>
              <a:t>Click by click:</a:t>
            </a:r>
            <a:endParaRPr lang="en-US" sz="1800" b="1" dirty="0">
              <a:solidFill>
                <a:schemeClr val="accent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44073" y="1101391"/>
            <a:ext cx="7025329" cy="36205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861504"/>
            <a:ext cx="2691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Proxima Nova Rg" panose="02000506030000020004" pitchFamily="2" charset="0"/>
              </a:rPr>
              <a:t>Select “Log In”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69BC815E-0004-4DD3-B947-FA50C4B7C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28952628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9427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solidFill>
                  <a:schemeClr val="accent1"/>
                </a:solidFill>
                <a:latin typeface="Proxima Nova Rg" panose="02000506030000020004" pitchFamily="2" charset="0"/>
              </a:rPr>
              <a:t>Click by click:</a:t>
            </a:r>
            <a:endParaRPr lang="en-US" sz="1800" b="1" dirty="0">
              <a:solidFill>
                <a:schemeClr val="accent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44073" y="1103023"/>
            <a:ext cx="7025329" cy="36172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861504"/>
            <a:ext cx="2691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Proxima Nova Rg" panose="02000506030000020004" pitchFamily="2" charset="0"/>
              </a:rPr>
              <a:t>Log in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3D6FDD17-4F3B-4B56-9922-600E9848C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17145419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9427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solidFill>
                  <a:schemeClr val="accent1"/>
                </a:solidFill>
                <a:latin typeface="Proxima Nova Rg" panose="02000506030000020004" pitchFamily="2" charset="0"/>
              </a:rPr>
              <a:t>Click by click:</a:t>
            </a:r>
            <a:endParaRPr lang="en-US" sz="1800" b="1" dirty="0">
              <a:solidFill>
                <a:schemeClr val="accent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50603" y="1103023"/>
            <a:ext cx="7012268" cy="36172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861504"/>
            <a:ext cx="26913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Proxima Nova Rg" panose="02000506030000020004" pitchFamily="2" charset="0"/>
              </a:rPr>
              <a:t>Enter in pin number and add other employees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B8B79419-7F31-48A7-9AD5-06C78FF98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4427805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972816E-8BC2-CF46-A612-78EB3B949DCE}"/>
              </a:ext>
            </a:extLst>
          </p:cNvPr>
          <p:cNvSpPr txBox="1"/>
          <p:nvPr/>
        </p:nvSpPr>
        <p:spPr>
          <a:xfrm>
            <a:off x="7252012" y="2816793"/>
            <a:ext cx="4334117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LAYFAIR DISPLAY REGULAR ROMAN" pitchFamily="2" charset="77"/>
                <a:ea typeface="+mn-ea"/>
                <a:cs typeface="+mn-cs"/>
              </a:rPr>
              <a:t>Create </a:t>
            </a:r>
            <a:r>
              <a:rPr lang="en-US" sz="3600" dirty="0">
                <a:solidFill>
                  <a:srgbClr val="456CA9"/>
                </a:solidFill>
                <a:latin typeface="PLAYFAIR DISPLAY REGULAR ROMAN" pitchFamily="2" charset="77"/>
              </a:rPr>
              <a:t>S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LAYFAIR DISPLAY REGULAR ROMAN" pitchFamily="2" charset="77"/>
                <a:ea typeface="+mn-ea"/>
                <a:cs typeface="+mn-cs"/>
              </a:rPr>
              <a:t>hortcut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LAYFAIR DISPLAY REGULAR ROMAN" pitchFamily="2" charset="77"/>
                <a:ea typeface="+mn-ea"/>
                <a:cs typeface="+mn-cs"/>
              </a:rPr>
              <a:t> on </a:t>
            </a:r>
            <a:r>
              <a:rPr lang="en-US" sz="3600" dirty="0">
                <a:solidFill>
                  <a:srgbClr val="456CA9"/>
                </a:solidFill>
                <a:latin typeface="PLAYFAIR DISPLAY REGULAR ROMAN" pitchFamily="2" charset="77"/>
              </a:rPr>
              <a:t>D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LAYFAIR DISPLAY REGULAR ROMAN" pitchFamily="2" charset="77"/>
                <a:ea typeface="+mn-ea"/>
                <a:cs typeface="+mn-cs"/>
              </a:rPr>
              <a:t>esktop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LAYFAIR DISPLAY REGULAR ROMAN" pitchFamily="2" charset="77"/>
              <a:ea typeface="+mn-ea"/>
              <a:cs typeface="+mn-cs"/>
            </a:endParaRP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E95F7F8-1ED6-5F44-A8B7-823EAD2CC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871" y="2543962"/>
            <a:ext cx="5333289" cy="165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4721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42DD207-9E22-F24C-A843-81C55D89A606}"/>
              </a:ext>
            </a:extLst>
          </p:cNvPr>
          <p:cNvSpPr txBox="1"/>
          <p:nvPr/>
        </p:nvSpPr>
        <p:spPr>
          <a:xfrm>
            <a:off x="576072" y="1356482"/>
            <a:ext cx="1161592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32323"/>
              </a:solidFill>
              <a:effectLst/>
              <a:uLnTx/>
              <a:uFillTx/>
              <a:latin typeface="Proxima Nova Lt" panose="02000506030000020004" pitchFamily="2" charset="77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Proxima Nova Lt" panose="02000506030000020004" pitchFamily="2" charset="77"/>
                <a:ea typeface="+mn-ea"/>
                <a:cs typeface="+mn-cs"/>
              </a:rPr>
              <a:t>Create Shortcut on Google Chrome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Proxima Nova Lt" panose="02000506030000020004" pitchFamily="2" charset="77"/>
                <a:ea typeface="+mn-ea"/>
                <a:cs typeface="+mn-cs"/>
              </a:rPr>
              <a:t>Open Google Chrome |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Proxima Nova Lt" panose="02000506030000020004" pitchFamily="2" charset="77"/>
                <a:ea typeface="+mn-ea"/>
                <a:cs typeface="+mn-cs"/>
                <a:hlinkClick r:id="rId2"/>
              </a:rPr>
              <a:t>https://secure.previser.com/clinical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Proxima Nova Lt" panose="02000506030000020004" pitchFamily="2" charset="77"/>
                <a:ea typeface="+mn-ea"/>
                <a:cs typeface="+mn-cs"/>
              </a:rPr>
              <a:t> | Select 3 Dots | More Tools | Create Shortcut | Enter Shortcut Name | Create | Test Shortcut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Proxima Nova Lt" panose="02000506030000020004" pitchFamily="2" charset="77"/>
                <a:ea typeface="+mn-ea"/>
                <a:cs typeface="+mn-cs"/>
              </a:rPr>
              <a:t>Create Shortcut on Internet Browser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Proxima Nova Lt" panose="02000506030000020004" pitchFamily="2" charset="77"/>
                <a:ea typeface="+mn-ea"/>
                <a:cs typeface="+mn-cs"/>
              </a:rPr>
              <a:t>Open Internet Browser |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Proxima Nova Lt" panose="02000506030000020004" pitchFamily="2" charset="77"/>
                <a:ea typeface="+mn-ea"/>
                <a:cs typeface="+mn-cs"/>
                <a:hlinkClick r:id="rId2"/>
              </a:rPr>
              <a:t>https://secure.previser.com/clinical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Proxima Nova Lt" panose="02000506030000020004" pitchFamily="2" charset="77"/>
                <a:ea typeface="+mn-ea"/>
                <a:cs typeface="+mn-cs"/>
              </a:rPr>
              <a:t> | Copy URL | Go to Desktop | Right Click | New | Shortcut | Paste URL | Next | Enter Shortcut Name | Finish | Test Shortcut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A2FF38F-AD29-1849-AE82-AD39955ACA61}"/>
              </a:ext>
            </a:extLst>
          </p:cNvPr>
          <p:cNvSpPr/>
          <p:nvPr/>
        </p:nvSpPr>
        <p:spPr>
          <a:xfrm>
            <a:off x="0" y="0"/>
            <a:ext cx="12192000" cy="9640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0DD65A-CB27-0F47-AFDF-FA849BEFC91C}"/>
              </a:ext>
            </a:extLst>
          </p:cNvPr>
          <p:cNvSpPr txBox="1"/>
          <p:nvPr/>
        </p:nvSpPr>
        <p:spPr>
          <a:xfrm>
            <a:off x="0" y="384859"/>
            <a:ext cx="1219200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LAYFAIR DISPLAY REGULAR ROMAN" pitchFamily="2" charset="77"/>
                <a:ea typeface="+mn-ea"/>
                <a:cs typeface="+mn-cs"/>
              </a:rPr>
              <a:t>Overview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A23650EF-A68A-4CE1-B8BA-9236C3597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1296063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19863" y="1101833"/>
            <a:ext cx="7073750" cy="36196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713576"/>
            <a:ext cx="26913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Open Google Chrome and go to https://secure.previser.com/clinical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51BEB0F1-1519-46CB-9E85-AB7CDE7F5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141406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06533" y="1062349"/>
            <a:ext cx="7100408" cy="36986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727006"/>
            <a:ext cx="26913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Select 3 dots in top right corner 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94B834FB-3641-4AF9-AF56-95C9E42E6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11510887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93522" y="1082820"/>
            <a:ext cx="7126431" cy="36577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713576"/>
            <a:ext cx="2691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Select “More tools”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666DFA8A-B8E7-4DC0-8589-208D9CECB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2717150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972816E-8BC2-CF46-A612-78EB3B949DCE}"/>
              </a:ext>
            </a:extLst>
          </p:cNvPr>
          <p:cNvSpPr txBox="1"/>
          <p:nvPr/>
        </p:nvSpPr>
        <p:spPr>
          <a:xfrm>
            <a:off x="7337073" y="2816793"/>
            <a:ext cx="4334117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1"/>
                </a:solidFill>
                <a:latin typeface="PLAYFAIR DISPLAY REGULAR ROMAN" pitchFamily="2" charset="77"/>
              </a:rPr>
              <a:t>Signing Up a Single Location Practice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E95F7F8-1ED6-5F44-A8B7-823EAD2CC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871" y="2543962"/>
            <a:ext cx="5333289" cy="165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0213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03535" y="1101892"/>
            <a:ext cx="7106404" cy="36195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8944819" y="2706704"/>
            <a:ext cx="29278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Select “Create Shortcut”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8BEE52A8-A0BB-4276-AD81-92D9BC1E2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16455745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00596" y="1092605"/>
            <a:ext cx="7112280" cy="36381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8944819" y="2667410"/>
            <a:ext cx="29278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Enter in shortcut name and select “Create” 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9FE40904-A068-4C4F-81BD-C1961C569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1470185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9427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12474" y="1071557"/>
            <a:ext cx="7088527" cy="36802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861504"/>
            <a:ext cx="2691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Test shortcut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0B376569-69A6-470D-B148-A95C8187B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2430168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9427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44073" y="1147941"/>
            <a:ext cx="7025329" cy="35274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861504"/>
            <a:ext cx="26913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Open internet browser and go to https://secure.previser.com/clinical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7E744492-5B6C-485E-ADA0-E624EFD86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14379575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9427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44073" y="1133220"/>
            <a:ext cx="7025329" cy="35569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861504"/>
            <a:ext cx="26913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Highlight URL and select “copy”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96EFDA1C-6A6E-45F5-B459-9FD53EC94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8461012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9427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44073" y="1114290"/>
            <a:ext cx="7025329" cy="35947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861504"/>
            <a:ext cx="26913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Go to desktop and right click. Select “New”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0637EC1A-0364-4E04-9976-4E79A59DE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2283512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9427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44073" y="1137746"/>
            <a:ext cx="7025329" cy="35478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861504"/>
            <a:ext cx="2691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Select “Shortcut”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6D27DE62-7B4C-47DF-8614-9A162B6AF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25373450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9427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44073" y="1118657"/>
            <a:ext cx="7025329" cy="35860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861504"/>
            <a:ext cx="26913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Paste the URL into the search box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61E3B1DD-4AEC-4F1F-ACE4-2188EA372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41480342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9427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44073" y="1152436"/>
            <a:ext cx="7025329" cy="35184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861504"/>
            <a:ext cx="2691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Select “Next”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843D33C5-5211-452C-9D71-5092EE907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2708405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9427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44073" y="1209955"/>
            <a:ext cx="7025329" cy="34034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861504"/>
            <a:ext cx="2691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Enter in shortcut name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FD2EC0E8-0A9B-47B1-8CB2-BB5448EB2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39092527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42DD207-9E22-F24C-A843-81C55D89A606}"/>
              </a:ext>
            </a:extLst>
          </p:cNvPr>
          <p:cNvSpPr txBox="1"/>
          <p:nvPr/>
        </p:nvSpPr>
        <p:spPr>
          <a:xfrm>
            <a:off x="576072" y="1356482"/>
            <a:ext cx="1161592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  <a:latin typeface="Proxima Nova Rg" panose="02000506030000020004" pitchFamily="2" charset="0"/>
              </a:rPr>
              <a:t>Click by click:</a:t>
            </a:r>
          </a:p>
          <a:p>
            <a:endParaRPr lang="en-US" sz="1600" dirty="0">
              <a:solidFill>
                <a:schemeClr val="accent3"/>
              </a:solidFill>
              <a:latin typeface="Proxima Nova Lt" panose="02000506030000020004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3"/>
                </a:solidFill>
                <a:latin typeface="Proxima Nova Lt" panose="02000506030000020004" pitchFamily="2" charset="77"/>
              </a:rPr>
              <a:t>Signing up a single location </a:t>
            </a:r>
            <a:r>
              <a:rPr lang="en-US" sz="1600" dirty="0">
                <a:solidFill>
                  <a:schemeClr val="accent3"/>
                </a:solidFill>
                <a:latin typeface="Proxima Nova Lt" panose="02000506030000020004" pitchFamily="2" charset="77"/>
              </a:rPr>
              <a:t>Open Internet Browser| </a:t>
            </a:r>
            <a:r>
              <a:rPr lang="en-US" sz="1600" dirty="0">
                <a:solidFill>
                  <a:schemeClr val="accent3"/>
                </a:solidFill>
                <a:latin typeface="Proxima Nova Lt" panose="02000506030000020004" pitchFamily="2" charset="77"/>
                <a:hlinkClick r:id="rId2"/>
              </a:rPr>
              <a:t>https://my.previser.com</a:t>
            </a:r>
            <a:r>
              <a:rPr lang="en-US" sz="1600" dirty="0">
                <a:solidFill>
                  <a:schemeClr val="accent3"/>
                </a:solidFill>
                <a:latin typeface="Proxima Nova Lt" panose="02000506030000020004" pitchFamily="2" charset="77"/>
              </a:rPr>
              <a:t> | Last Name | Office Phone Number| Postal Code | Find My Practice | Select Correct Doctor or Continue | Username | Password | Verify all pre-populated fields | Account Email | Position | Individual NPI | State | State License # | PIN | End Users License Agreement| Complete Registration Open email | Activate your Account | Username | Password | PIN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A2FF38F-AD29-1849-AE82-AD39955ACA61}"/>
              </a:ext>
            </a:extLst>
          </p:cNvPr>
          <p:cNvSpPr/>
          <p:nvPr/>
        </p:nvSpPr>
        <p:spPr>
          <a:xfrm>
            <a:off x="0" y="0"/>
            <a:ext cx="12192000" cy="9640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0DD65A-CB27-0F47-AFDF-FA849BEFC91C}"/>
              </a:ext>
            </a:extLst>
          </p:cNvPr>
          <p:cNvSpPr txBox="1"/>
          <p:nvPr/>
        </p:nvSpPr>
        <p:spPr>
          <a:xfrm>
            <a:off x="0" y="384859"/>
            <a:ext cx="1219200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950" dirty="0">
                <a:solidFill>
                  <a:schemeClr val="bg1"/>
                </a:solidFill>
                <a:latin typeface="PLAYFAIR DISPLAY REGULAR ROMAN" pitchFamily="2" charset="77"/>
              </a:rPr>
              <a:t>Overview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8A9DD64A-2106-420F-A05B-42F347066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26651244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9427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44073" y="1176002"/>
            <a:ext cx="7025329" cy="34713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861504"/>
            <a:ext cx="2691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Select “Finish”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06094A41-4CA6-4020-8796-220C75EE1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1069124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9427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57240" y="1176002"/>
            <a:ext cx="6798994" cy="34713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861504"/>
            <a:ext cx="2691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Test shortcut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53BDBA36-B17B-4E2A-9E1E-FA12762DC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37747641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972816E-8BC2-CF46-A612-78EB3B949DCE}"/>
              </a:ext>
            </a:extLst>
          </p:cNvPr>
          <p:cNvSpPr txBox="1"/>
          <p:nvPr/>
        </p:nvSpPr>
        <p:spPr>
          <a:xfrm>
            <a:off x="7252012" y="2875002"/>
            <a:ext cx="4334117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LAYFAIR DISPLAY REGULAR ROMAN" pitchFamily="2" charset="77"/>
                <a:ea typeface="+mn-ea"/>
                <a:cs typeface="+mn-cs"/>
              </a:rPr>
              <a:t>Create Shortcut on  Tablet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E95F7F8-1ED6-5F44-A8B7-823EAD2CC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871" y="2543962"/>
            <a:ext cx="5333289" cy="165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9261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42DD207-9E22-F24C-A843-81C55D89A606}"/>
              </a:ext>
            </a:extLst>
          </p:cNvPr>
          <p:cNvSpPr txBox="1"/>
          <p:nvPr/>
        </p:nvSpPr>
        <p:spPr>
          <a:xfrm>
            <a:off x="576072" y="1356482"/>
            <a:ext cx="11615928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32323"/>
              </a:solidFill>
              <a:effectLst/>
              <a:uLnTx/>
              <a:uFillTx/>
              <a:latin typeface="Proxima Nova Lt" panose="02000506030000020004" pitchFamily="2" charset="77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Proxima Nova Lt" panose="02000506030000020004" pitchFamily="2" charset="77"/>
                <a:ea typeface="+mn-ea"/>
                <a:cs typeface="+mn-cs"/>
              </a:rPr>
              <a:t>Create Shortcut on a Tablet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Proxima Nova Lt" panose="02000506030000020004" pitchFamily="2" charset="77"/>
                <a:ea typeface="+mn-ea"/>
                <a:cs typeface="+mn-cs"/>
              </a:rPr>
              <a:t>Open Safari |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Proxima Nova Lt" panose="02000506030000020004" pitchFamily="2" charset="77"/>
                <a:ea typeface="+mn-ea"/>
                <a:cs typeface="+mn-cs"/>
                <a:hlinkClick r:id="rId2"/>
              </a:rPr>
              <a:t>https://secure.previser.com/clinical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Proxima Nova Lt" panose="02000506030000020004" pitchFamily="2" charset="77"/>
                <a:ea typeface="+mn-ea"/>
                <a:cs typeface="+mn-cs"/>
              </a:rPr>
              <a:t> | Select Up Arrow | Add to Home Screen | Enter in Shortcut Name | Add | Test Shortcut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A2FF38F-AD29-1849-AE82-AD39955ACA61}"/>
              </a:ext>
            </a:extLst>
          </p:cNvPr>
          <p:cNvSpPr/>
          <p:nvPr/>
        </p:nvSpPr>
        <p:spPr>
          <a:xfrm>
            <a:off x="0" y="0"/>
            <a:ext cx="12192000" cy="9640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0DD65A-CB27-0F47-AFDF-FA849BEFC91C}"/>
              </a:ext>
            </a:extLst>
          </p:cNvPr>
          <p:cNvSpPr txBox="1"/>
          <p:nvPr/>
        </p:nvSpPr>
        <p:spPr>
          <a:xfrm>
            <a:off x="0" y="384859"/>
            <a:ext cx="1219200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LAYFAIR DISPLAY REGULAR ROMAN" pitchFamily="2" charset="77"/>
                <a:ea typeface="+mn-ea"/>
                <a:cs typeface="+mn-cs"/>
              </a:rPr>
              <a:t>Overview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0BCC44C6-9412-43E5-A3D4-415D967E6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36403448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21860" y="935532"/>
            <a:ext cx="7069755" cy="39522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713576"/>
            <a:ext cx="2691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Open Safari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DF2287B7-77A6-4FDD-9454-A005099D9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6178309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58514" y="930718"/>
            <a:ext cx="5596445" cy="39619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727006"/>
            <a:ext cx="269135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Go to https://secure.previser.com/clinical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7F4777C0-293A-4A08-A4C7-384A185CC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34991742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632532" y="904186"/>
            <a:ext cx="5448410" cy="40149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713576"/>
            <a:ext cx="2691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Tap the up arrow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A75FCE86-8613-4556-8A2B-EAC7E5FA7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35740070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622073" y="900482"/>
            <a:ext cx="5469328" cy="40223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8944819" y="2706704"/>
            <a:ext cx="29278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Select “Add to Home Screen”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368F1468-A0F3-477E-9E7E-DFBD19380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29184279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654977" y="909476"/>
            <a:ext cx="5403518" cy="40043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8944819" y="2667410"/>
            <a:ext cx="29278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Enter in shortcut name and select “Add” 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684A209F-4875-40A2-B4C2-777DE9D03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2491539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9427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653960" y="930095"/>
            <a:ext cx="5405554" cy="39631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861504"/>
            <a:ext cx="2691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Test shortcut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2FC7731F-7526-4B71-AF43-8DB1CA6AA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4943786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solidFill>
                  <a:schemeClr val="accent1"/>
                </a:solidFill>
                <a:latin typeface="Proxima Nova Rg" panose="02000506030000020004" pitchFamily="2" charset="0"/>
              </a:rPr>
              <a:t>Click by click:</a:t>
            </a:r>
            <a:endParaRPr lang="en-US" sz="1800" b="1" dirty="0">
              <a:solidFill>
                <a:schemeClr val="accent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19863" y="1188005"/>
            <a:ext cx="7073750" cy="34473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713576"/>
            <a:ext cx="269135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Proxima Nova Rg" panose="02000506030000020004" pitchFamily="2" charset="0"/>
              </a:rPr>
              <a:t>Open web browser and go to https://my.previser.com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9E7EBEFD-E64A-4DEE-AD3D-1F3B4A5E4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11301997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972816E-8BC2-CF46-A612-78EB3B949DCE}"/>
              </a:ext>
            </a:extLst>
          </p:cNvPr>
          <p:cNvSpPr txBox="1"/>
          <p:nvPr/>
        </p:nvSpPr>
        <p:spPr>
          <a:xfrm>
            <a:off x="7358338" y="2875002"/>
            <a:ext cx="4334117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LAYFAIR DISPLAY REGULAR ROMAN" pitchFamily="2" charset="77"/>
                <a:ea typeface="+mn-ea"/>
                <a:cs typeface="+mn-cs"/>
              </a:rPr>
              <a:t>Retrieve Username, Password and PIN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E95F7F8-1ED6-5F44-A8B7-823EAD2CC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871" y="2543962"/>
            <a:ext cx="5333289" cy="165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766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42DD207-9E22-F24C-A843-81C55D89A606}"/>
              </a:ext>
            </a:extLst>
          </p:cNvPr>
          <p:cNvSpPr txBox="1"/>
          <p:nvPr/>
        </p:nvSpPr>
        <p:spPr>
          <a:xfrm>
            <a:off x="576072" y="1356482"/>
            <a:ext cx="11615928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32323"/>
              </a:solidFill>
              <a:effectLst/>
              <a:uLnTx/>
              <a:uFillTx/>
              <a:latin typeface="Proxima Nova Lt" panose="02000506030000020004" pitchFamily="2" charset="77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Proxima Nova Lt" panose="02000506030000020004" pitchFamily="2" charset="77"/>
                <a:ea typeface="+mn-ea"/>
                <a:cs typeface="+mn-cs"/>
              </a:rPr>
              <a:t>Reset Password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Proxima Nova Lt" panose="02000506030000020004" pitchFamily="2" charset="77"/>
                <a:ea typeface="+mn-ea"/>
                <a:cs typeface="+mn-cs"/>
              </a:rPr>
              <a:t>Select Reset Password | Enter Email | Open Email | Click Here to Set Up a Permanent Password | Enter Password | Submit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Proxima Nova Lt" panose="02000506030000020004" pitchFamily="2" charset="77"/>
                <a:ea typeface="+mn-ea"/>
                <a:cs typeface="+mn-cs"/>
              </a:rPr>
              <a:t>Retrieve Username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Proxima Nova Lt" panose="02000506030000020004" pitchFamily="2" charset="77"/>
                <a:ea typeface="+mn-ea"/>
                <a:cs typeface="+mn-cs"/>
              </a:rPr>
              <a:t>Select Retrieve Username | Enter Email | Open Email | Find Username | Log In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Proxima Nova Lt" panose="02000506030000020004" pitchFamily="2" charset="77"/>
                <a:ea typeface="+mn-ea"/>
                <a:cs typeface="+mn-cs"/>
              </a:rPr>
              <a:t>Retrieve PIN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Proxima Nova Lt" panose="02000506030000020004" pitchFamily="2" charset="77"/>
                <a:ea typeface="+mn-ea"/>
                <a:cs typeface="+mn-cs"/>
              </a:rPr>
              <a:t>Select Retrieve PIN | Enter Email | Open Email | Find User &amp; PIN |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Proxima Nova Lt" panose="02000506030000020004" pitchFamily="2" charset="77"/>
                <a:ea typeface="+mn-ea"/>
                <a:cs typeface="+mn-cs"/>
              </a:rPr>
              <a:t>If User is Not On List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Proxima Nova Lt" panose="02000506030000020004" pitchFamily="2" charset="77"/>
                <a:ea typeface="+mn-ea"/>
                <a:cs typeface="+mn-cs"/>
              </a:rPr>
              <a:t>Select MyAccount | Add User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232323"/>
              </a:solidFill>
              <a:effectLst/>
              <a:uLnTx/>
              <a:uFillTx/>
              <a:latin typeface="Proxima Nova Lt" panose="02000506030000020004" pitchFamily="2" charset="77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A2FF38F-AD29-1849-AE82-AD39955ACA61}"/>
              </a:ext>
            </a:extLst>
          </p:cNvPr>
          <p:cNvSpPr/>
          <p:nvPr/>
        </p:nvSpPr>
        <p:spPr>
          <a:xfrm>
            <a:off x="0" y="0"/>
            <a:ext cx="12192000" cy="9640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0DD65A-CB27-0F47-AFDF-FA849BEFC91C}"/>
              </a:ext>
            </a:extLst>
          </p:cNvPr>
          <p:cNvSpPr txBox="1"/>
          <p:nvPr/>
        </p:nvSpPr>
        <p:spPr>
          <a:xfrm>
            <a:off x="0" y="384859"/>
            <a:ext cx="1219200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LAYFAIR DISPLAY REGULAR ROMAN" pitchFamily="2" charset="77"/>
                <a:ea typeface="+mn-ea"/>
                <a:cs typeface="+mn-cs"/>
              </a:rPr>
              <a:t>Overview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B923AB84-C314-4B79-AA1D-0DBB8B115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39654181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19863" y="1096076"/>
            <a:ext cx="7073750" cy="36311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713576"/>
            <a:ext cx="269135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Select “Reset Password” or “Retrieve Username”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1B967B52-FC31-40DC-A155-1E176E15C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21773182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06533" y="1042380"/>
            <a:ext cx="7100408" cy="37385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727006"/>
            <a:ext cx="26913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Enter in email and select “Continue”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AFA5EB2B-245C-4D03-9C76-F98B1EE8B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4653766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93522" y="1049416"/>
            <a:ext cx="7126431" cy="37245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713576"/>
            <a:ext cx="26913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Open email from PreViser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20137B78-7A76-462E-936E-243AAC116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20020749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03535" y="1058863"/>
            <a:ext cx="7106404" cy="37056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8944819" y="2706704"/>
            <a:ext cx="29278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Select “Click here to set up a permanent password”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F90294CE-2A55-41B5-8B9C-259D469B1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11997665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00596" y="1102824"/>
            <a:ext cx="7112280" cy="36176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8944819" y="2667410"/>
            <a:ext cx="29278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Enter in password and select “Submit”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B4DC520D-8EB4-4833-8F26-0515317B1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25063710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654977" y="1472692"/>
            <a:ext cx="5403518" cy="28779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8944819" y="2667410"/>
            <a:ext cx="29278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Select “Retrieve your PIN” 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4E9E015D-C54E-4AE9-A350-19B33EFE5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21639512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654977" y="1482210"/>
            <a:ext cx="5403518" cy="28589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8944819" y="2667410"/>
            <a:ext cx="29278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Open email from PreViser and find correct user and PIN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2F14C242-455C-4A1E-A8AA-FF54D3F6C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38524386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654977" y="1528345"/>
            <a:ext cx="5403518" cy="27666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8944819" y="2667410"/>
            <a:ext cx="29278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If you don’t see the user, select “MyAccount” and add user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4B55A658-17CE-4699-9699-8D781FD75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1610701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solidFill>
                  <a:schemeClr val="accent1"/>
                </a:solidFill>
                <a:latin typeface="Proxima Nova Rg" panose="02000506030000020004" pitchFamily="2" charset="0"/>
              </a:rPr>
              <a:t>Click by click:</a:t>
            </a:r>
            <a:endParaRPr lang="en-US" sz="1800" b="1" dirty="0">
              <a:solidFill>
                <a:schemeClr val="accent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06533" y="1129240"/>
            <a:ext cx="7100408" cy="35648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727006"/>
            <a:ext cx="2691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Proxima Nova Rg" panose="02000506030000020004" pitchFamily="2" charset="0"/>
              </a:rPr>
              <a:t>Choose your country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446B851E-B163-42AE-AFCE-9686EEF3D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906179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972816E-8BC2-CF46-A612-78EB3B949DCE}"/>
              </a:ext>
            </a:extLst>
          </p:cNvPr>
          <p:cNvSpPr txBox="1"/>
          <p:nvPr/>
        </p:nvSpPr>
        <p:spPr>
          <a:xfrm>
            <a:off x="7252012" y="3152001"/>
            <a:ext cx="433411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LAYFAIR DISPLAY REGULAR ROMAN" pitchFamily="2" charset="77"/>
                <a:ea typeface="+mn-ea"/>
                <a:cs typeface="+mn-cs"/>
              </a:rPr>
              <a:t>Update Account </a:t>
            </a:r>
            <a:r>
              <a:rPr lang="en-US" sz="3600" dirty="0">
                <a:solidFill>
                  <a:srgbClr val="456CA9"/>
                </a:solidFill>
                <a:latin typeface="PLAYFAIR DISPLAY REGULAR ROMAN" pitchFamily="2" charset="77"/>
              </a:rPr>
              <a:t>I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LAYFAIR DISPLAY REGULAR ROMAN" pitchFamily="2" charset="77"/>
                <a:ea typeface="+mn-ea"/>
                <a:cs typeface="+mn-cs"/>
              </a:rPr>
              <a:t>nfo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LAYFAIR DISPLAY REGULAR ROMAN" pitchFamily="2" charset="77"/>
              <a:ea typeface="+mn-ea"/>
              <a:cs typeface="+mn-cs"/>
            </a:endParaRP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E95F7F8-1ED6-5F44-A8B7-823EAD2CC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871" y="2543962"/>
            <a:ext cx="5333289" cy="165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1556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42DD207-9E22-F24C-A843-81C55D89A606}"/>
              </a:ext>
            </a:extLst>
          </p:cNvPr>
          <p:cNvSpPr txBox="1"/>
          <p:nvPr/>
        </p:nvSpPr>
        <p:spPr>
          <a:xfrm>
            <a:off x="576072" y="1356482"/>
            <a:ext cx="11615928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32323"/>
              </a:solidFill>
              <a:effectLst/>
              <a:uLnTx/>
              <a:uFillTx/>
              <a:latin typeface="Proxima Nova Lt" panose="02000506030000020004" pitchFamily="2" charset="77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Proxima Nova Lt" panose="02000506030000020004" pitchFamily="2" charset="77"/>
                <a:ea typeface="+mn-ea"/>
                <a:cs typeface="+mn-cs"/>
              </a:rPr>
              <a:t>Edit Practice Information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Proxima Nova Lt" panose="02000506030000020004" pitchFamily="2" charset="77"/>
                <a:ea typeface="+mn-ea"/>
                <a:cs typeface="+mn-cs"/>
              </a:rPr>
              <a:t>Select Edit Practice | Update Information | Save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Proxima Nova Lt" panose="02000506030000020004" pitchFamily="2" charset="77"/>
                <a:ea typeface="+mn-ea"/>
                <a:cs typeface="+mn-cs"/>
              </a:rPr>
              <a:t>Update Password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Proxima Nova Lt" panose="02000506030000020004" pitchFamily="2" charset="77"/>
                <a:ea typeface="+mn-ea"/>
                <a:cs typeface="+mn-cs"/>
              </a:rPr>
              <a:t>Select Change Password | Enter Password | Save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Proxima Nova Lt" panose="02000506030000020004" pitchFamily="2" charset="77"/>
                <a:ea typeface="+mn-ea"/>
                <a:cs typeface="+mn-cs"/>
              </a:rPr>
              <a:t>Add Photo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Proxima Nova Lt" panose="02000506030000020004" pitchFamily="2" charset="77"/>
                <a:ea typeface="+mn-ea"/>
                <a:cs typeface="+mn-cs"/>
              </a:rPr>
              <a:t>Select Browse | Select File | Save Image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Proxima Nova Lt" panose="02000506030000020004" pitchFamily="2" charset="77"/>
                <a:ea typeface="+mn-ea"/>
                <a:cs typeface="+mn-cs"/>
              </a:rPr>
              <a:t>Add Clinician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Proxima Nova Lt" panose="02000506030000020004" pitchFamily="2" charset="77"/>
                <a:ea typeface="+mn-ea"/>
                <a:cs typeface="+mn-cs"/>
              </a:rPr>
              <a:t>Select Add Clinician/User | Enter in Required Fields | Add Clinician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Proxima Nova Lt" panose="02000506030000020004" pitchFamily="2" charset="77"/>
                <a:ea typeface="+mn-ea"/>
                <a:cs typeface="+mn-cs"/>
              </a:rPr>
              <a:t>Inactivate Clinician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Proxima Nova Lt" panose="02000506030000020004" pitchFamily="2" charset="77"/>
                <a:ea typeface="+mn-ea"/>
                <a:cs typeface="+mn-cs"/>
              </a:rPr>
              <a:t>Select Clinician Name | Inactivate | Save Clinician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Proxima Nova Lt" panose="02000506030000020004" pitchFamily="2" charset="77"/>
                <a:ea typeface="+mn-ea"/>
                <a:cs typeface="+mn-cs"/>
              </a:rPr>
              <a:t>Reactivate Clinician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Proxima Nova Lt" panose="02000506030000020004" pitchFamily="2" charset="77"/>
                <a:ea typeface="+mn-ea"/>
                <a:cs typeface="+mn-cs"/>
              </a:rPr>
              <a:t>Select Show Inactive | User Name | Uncheck Inactive | Save Clinician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232323"/>
              </a:solidFill>
              <a:effectLst/>
              <a:uLnTx/>
              <a:uFillTx/>
              <a:latin typeface="Proxima Nova Lt" panose="02000506030000020004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32323"/>
              </a:solidFill>
              <a:effectLst/>
              <a:uLnTx/>
              <a:uFillTx/>
              <a:latin typeface="Proxima Nova Lt" panose="02000506030000020004" pitchFamily="2" charset="77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A2FF38F-AD29-1849-AE82-AD39955ACA61}"/>
              </a:ext>
            </a:extLst>
          </p:cNvPr>
          <p:cNvSpPr/>
          <p:nvPr/>
        </p:nvSpPr>
        <p:spPr>
          <a:xfrm>
            <a:off x="0" y="0"/>
            <a:ext cx="12192000" cy="9640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0DD65A-CB27-0F47-AFDF-FA849BEFC91C}"/>
              </a:ext>
            </a:extLst>
          </p:cNvPr>
          <p:cNvSpPr txBox="1"/>
          <p:nvPr/>
        </p:nvSpPr>
        <p:spPr>
          <a:xfrm>
            <a:off x="0" y="384859"/>
            <a:ext cx="1219200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LAYFAIR DISPLAY REGULAR ROMAN" pitchFamily="2" charset="77"/>
                <a:ea typeface="+mn-ea"/>
                <a:cs typeface="+mn-cs"/>
              </a:rPr>
              <a:t>Overview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14A9E576-C8F2-43BE-B661-469D82CB2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10455002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19863" y="1049640"/>
            <a:ext cx="7073750" cy="37240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713576"/>
            <a:ext cx="2691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Select “MyAccount”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CCD4E2CB-39F8-4E56-8BEB-AA2F4B980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6998706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06533" y="1029815"/>
            <a:ext cx="7100408" cy="37637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727006"/>
            <a:ext cx="269135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Select “Edit Practice” to update practice information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8EE199C4-0C02-4ACA-9DD0-C42FECD41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29366690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93522" y="998371"/>
            <a:ext cx="7126431" cy="38266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713576"/>
            <a:ext cx="269135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Select “Change Password” to update password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19444DAF-DF6B-43EA-A24D-73E25B468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13172768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03535" y="1068908"/>
            <a:ext cx="7106404" cy="36855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8944819" y="2706704"/>
            <a:ext cx="29278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Select “Browse” to upload photo and select “Save Image”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B6421626-0FA3-4056-99D4-DA30327BB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21086551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00596" y="1033991"/>
            <a:ext cx="7112280" cy="37553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8944819" y="2667410"/>
            <a:ext cx="29278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Select “Add Clinician/User”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2C34F784-FA8B-4E76-85CE-994A9B937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39674609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654977" y="1501413"/>
            <a:ext cx="5403518" cy="28205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8944819" y="2667410"/>
            <a:ext cx="29278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Enter in required information and select “Add Clinician”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E55B1497-776E-42FE-B80B-9A8F7AB82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163920022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654977" y="1491276"/>
            <a:ext cx="5403518" cy="28407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8944819" y="2667410"/>
            <a:ext cx="292783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Select user and “Inactivate” and “Save Clinician” to inactivate user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706599E9-9B6C-4DA4-B8D8-CE64A088F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15536865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654977" y="1479552"/>
            <a:ext cx="5403518" cy="28642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8944819" y="2667410"/>
            <a:ext cx="29278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Select “Show Inactive”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8A3E565F-D11F-4863-BA09-AA6D9BB52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34028363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solidFill>
                  <a:schemeClr val="accent1"/>
                </a:solidFill>
                <a:latin typeface="Proxima Nova Rg" panose="02000506030000020004" pitchFamily="2" charset="0"/>
              </a:rPr>
              <a:t>Click by click:</a:t>
            </a:r>
            <a:endParaRPr lang="en-US" sz="1800" b="1" dirty="0">
              <a:solidFill>
                <a:schemeClr val="accent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93522" y="1101785"/>
            <a:ext cx="7126431" cy="36197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713576"/>
            <a:ext cx="269135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Proxima Nova Rg" panose="02000506030000020004" pitchFamily="2" charset="0"/>
              </a:rPr>
              <a:t>Enter in the provider’s last name, office phone number and postal code</a:t>
            </a:r>
            <a:endParaRPr lang="en-US" sz="1800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B8D96DAB-F747-444A-A676-ED43704C7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403948838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Click by click: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56CA9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687442" y="1479552"/>
            <a:ext cx="5338587" cy="28642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8944819" y="2667410"/>
            <a:ext cx="29278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Uncheck “Inactive” and select “Save Clinician” 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BF186F29-0F96-4CD7-82D9-DF01ED6F0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52716836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68F5FA-5D5F-C64D-8EC9-6EEF2D413038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574054-CB85-FB4C-9E5E-E22251C78BAC}"/>
              </a:ext>
            </a:extLst>
          </p:cNvPr>
          <p:cNvSpPr txBox="1"/>
          <p:nvPr/>
        </p:nvSpPr>
        <p:spPr>
          <a:xfrm>
            <a:off x="9056145" y="6551407"/>
            <a:ext cx="2583457" cy="18288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© Copyright 2020 </a:t>
            </a:r>
            <a:r>
              <a:rPr kumimoji="0" lang="en-US" sz="850" b="0" i="0" u="none" strike="noStrike" kern="1200" cap="none" spc="0" normalizeH="0" baseline="0" noProof="0" dirty="0" err="1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PreViser</a:t>
            </a:r>
            <a:r>
              <a:rPr kumimoji="0" lang="en-US" sz="850" b="0" i="0" u="none" strike="noStrike" kern="1200" cap="none" spc="0" normalizeH="0" baseline="0" noProof="0" dirty="0">
                <a:ln>
                  <a:noFill/>
                </a:ln>
                <a:solidFill>
                  <a:srgbClr val="232323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 Corporation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C55BF7DF-B586-6F4C-8838-F2BE1E657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6867" y="1781292"/>
            <a:ext cx="3894267" cy="12074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E60E096-C946-3B46-BDCA-0A199B9BC306}"/>
              </a:ext>
            </a:extLst>
          </p:cNvPr>
          <p:cNvSpPr txBox="1"/>
          <p:nvPr/>
        </p:nvSpPr>
        <p:spPr>
          <a:xfrm>
            <a:off x="7279006" y="3658097"/>
            <a:ext cx="3710312" cy="157404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PreViser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56CA9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 Corporation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T: 888-854-0007  | 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xima Nova Rg" panose="02000506030000020004" pitchFamily="2" charset="0"/>
                <a:ea typeface="+mn-ea"/>
                <a:cs typeface="+mn-cs"/>
              </a:rPr>
              <a:t>help@previser.com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232323"/>
              </a:solidFill>
              <a:effectLst/>
              <a:uLnTx/>
              <a:uFillTx/>
              <a:latin typeface="Proxima Nova Rg" panose="02000506030000020004" pitchFamily="2" charset="0"/>
              <a:ea typeface="+mn-ea"/>
              <a:cs typeface="+mn-cs"/>
            </a:endParaRPr>
          </a:p>
        </p:txBody>
      </p:sp>
      <p:pic>
        <p:nvPicPr>
          <p:cNvPr id="14" name="Picture 13" descr="A picture containing light, window&#10;&#10;Description automatically generated">
            <a:extLst>
              <a:ext uri="{FF2B5EF4-FFF2-40B4-BE49-F238E27FC236}">
                <a16:creationId xmlns:a16="http://schemas.microsoft.com/office/drawing/2014/main" id="{A81C1B18-69D0-4FB3-A7E1-E014F328C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1103" y="1600200"/>
            <a:ext cx="3657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833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solidFill>
                  <a:schemeClr val="accent1"/>
                </a:solidFill>
                <a:latin typeface="Proxima Nova Rg" panose="02000506030000020004" pitchFamily="2" charset="0"/>
              </a:rPr>
              <a:t>Click by click:</a:t>
            </a:r>
            <a:endParaRPr lang="en-US" sz="1800" b="1" dirty="0">
              <a:solidFill>
                <a:schemeClr val="accent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03535" y="1124699"/>
            <a:ext cx="7106404" cy="35739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8944819" y="2706704"/>
            <a:ext cx="29278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Proxima Nova Rg" panose="02000506030000020004" pitchFamily="2" charset="0"/>
              </a:rPr>
              <a:t>Select your providers name or “Continue”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C59773E8-ED12-4CD6-91DB-7C9DCC213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2546792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-1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solidFill>
                  <a:schemeClr val="accent1"/>
                </a:solidFill>
                <a:latin typeface="Proxima Nova Rg" panose="02000506030000020004" pitchFamily="2" charset="0"/>
              </a:rPr>
              <a:t>Click by click:</a:t>
            </a:r>
            <a:endParaRPr lang="en-US" sz="1800" b="1" dirty="0">
              <a:solidFill>
                <a:schemeClr val="accent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00596" y="1139559"/>
            <a:ext cx="7112280" cy="35442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8944819" y="2667410"/>
            <a:ext cx="29278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Proxima Nova Rg" panose="02000506030000020004" pitchFamily="2" charset="0"/>
              </a:rPr>
              <a:t>Create a username, password and fill out the rest of the required fields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753F6430-E7BA-483C-A86A-8C2D5BB20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2483499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6D03F67-F26F-9343-A81A-938CDE67D5CC}"/>
              </a:ext>
            </a:extLst>
          </p:cNvPr>
          <p:cNvSpPr/>
          <p:nvPr/>
        </p:nvSpPr>
        <p:spPr>
          <a:xfrm>
            <a:off x="8625474" y="9427"/>
            <a:ext cx="3566526" cy="6073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solidFill>
                  <a:schemeClr val="accent1"/>
                </a:solidFill>
                <a:latin typeface="Proxima Nova Rg" panose="02000506030000020004" pitchFamily="2" charset="0"/>
              </a:rPr>
              <a:t>Click by click:</a:t>
            </a:r>
            <a:endParaRPr lang="en-US" sz="1800" b="1" dirty="0">
              <a:solidFill>
                <a:schemeClr val="accent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CF7E3-6965-497A-8EE3-19B968059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12474" y="1095803"/>
            <a:ext cx="7088527" cy="36317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01727A-47E7-4EB3-8BB1-720C1A4B0B15}"/>
              </a:ext>
            </a:extLst>
          </p:cNvPr>
          <p:cNvSpPr txBox="1"/>
          <p:nvPr/>
        </p:nvSpPr>
        <p:spPr>
          <a:xfrm>
            <a:off x="9063060" y="2861504"/>
            <a:ext cx="26913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Proxima Nova Rg" panose="02000506030000020004" pitchFamily="2" charset="0"/>
              </a:rPr>
              <a:t>Enter in the primary clinician information </a:t>
            </a:r>
            <a:endParaRPr lang="en-US" sz="1800"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18D7E334-EE7F-4B94-B761-C9AFF857A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1" y="6318504"/>
            <a:ext cx="7716349" cy="365125"/>
          </a:xfrm>
        </p:spPr>
        <p:txBody>
          <a:bodyPr/>
          <a:lstStyle/>
          <a:p>
            <a:r>
              <a:rPr lang="en-US" dirty="0"/>
              <a:t>PreViser  |  888-854-0007  |  Previser.com</a:t>
            </a:r>
          </a:p>
        </p:txBody>
      </p:sp>
    </p:spTree>
    <p:extLst>
      <p:ext uri="{BB962C8B-B14F-4D97-AF65-F5344CB8AC3E}">
        <p14:creationId xmlns:p14="http://schemas.microsoft.com/office/powerpoint/2010/main" val="16953261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reViser Color Palett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56CA9"/>
      </a:accent1>
      <a:accent2>
        <a:srgbClr val="CD905F"/>
      </a:accent2>
      <a:accent3>
        <a:srgbClr val="232323"/>
      </a:accent3>
      <a:accent4>
        <a:srgbClr val="91C563"/>
      </a:accent4>
      <a:accent5>
        <a:srgbClr val="7CC1C5"/>
      </a:accent5>
      <a:accent6>
        <a:srgbClr val="3BB5FB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</TotalTime>
  <Words>1366</Words>
  <Application>Microsoft Office PowerPoint</Application>
  <PresentationFormat>Widescreen</PresentationFormat>
  <Paragraphs>190</Paragraphs>
  <Slides>61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8" baseType="lpstr">
      <vt:lpstr>Arial</vt:lpstr>
      <vt:lpstr>Calibri Light</vt:lpstr>
      <vt:lpstr>Proxima Nova Lt</vt:lpstr>
      <vt:lpstr>PLAYFAIR DISPLAY REGULAR ROMAN</vt:lpstr>
      <vt:lpstr>Proxima Nova Rg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Ewa</dc:creator>
  <cp:lastModifiedBy>Mariya Zhalkovsky</cp:lastModifiedBy>
  <cp:revision>29</cp:revision>
  <dcterms:created xsi:type="dcterms:W3CDTF">2020-11-18T20:34:38Z</dcterms:created>
  <dcterms:modified xsi:type="dcterms:W3CDTF">2021-07-20T19:50:13Z</dcterms:modified>
</cp:coreProperties>
</file>