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62" r:id="rId2"/>
  </p:sldMasterIdLst>
  <p:notesMasterIdLst>
    <p:notesMasterId r:id="rId99"/>
  </p:notesMasterIdLst>
  <p:sldIdLst>
    <p:sldId id="262" r:id="rId3"/>
    <p:sldId id="358" r:id="rId4"/>
    <p:sldId id="304" r:id="rId5"/>
    <p:sldId id="300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24" r:id="rId27"/>
    <p:sldId id="373" r:id="rId28"/>
    <p:sldId id="374" r:id="rId29"/>
    <p:sldId id="375" r:id="rId30"/>
    <p:sldId id="376" r:id="rId31"/>
    <p:sldId id="377" r:id="rId32"/>
    <p:sldId id="359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60" r:id="rId42"/>
    <p:sldId id="334" r:id="rId43"/>
    <p:sldId id="335" r:id="rId44"/>
    <p:sldId id="336" r:id="rId45"/>
    <p:sldId id="337" r:id="rId46"/>
    <p:sldId id="357" r:id="rId47"/>
    <p:sldId id="338" r:id="rId48"/>
    <p:sldId id="339" r:id="rId49"/>
    <p:sldId id="361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62" r:id="rId74"/>
    <p:sldId id="350" r:id="rId75"/>
    <p:sldId id="351" r:id="rId76"/>
    <p:sldId id="352" r:id="rId77"/>
    <p:sldId id="353" r:id="rId78"/>
    <p:sldId id="354" r:id="rId79"/>
    <p:sldId id="355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06" r:id="rId96"/>
    <p:sldId id="407" r:id="rId97"/>
    <p:sldId id="333" r:id="rId98"/>
  </p:sldIdLst>
  <p:sldSz cx="12192000" cy="6858000"/>
  <p:notesSz cx="6858000" cy="9144000"/>
  <p:embeddedFontLs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Calibri Light" panose="020F0302020204030204" pitchFamily="34" charset="0"/>
      <p:regular r:id="rId104"/>
      <p:italic r:id="rId105"/>
    </p:embeddedFont>
    <p:embeddedFont>
      <p:font typeface="PLAYFAIR DISPLAY REGULAR ROMAN" panose="020B0604020202020204" charset="0"/>
      <p:regular r:id="rId106"/>
    </p:embeddedFont>
    <p:embeddedFont>
      <p:font typeface="Proxima Nova Lt" panose="02000506030000020004" charset="0"/>
      <p:regular r:id="rId107"/>
      <p:italic r:id="rId108"/>
    </p:embeddedFont>
    <p:embeddedFont>
      <p:font typeface="Proxima Nova Rg" panose="02000506030000020004" charset="0"/>
      <p:regular r:id="rId109"/>
      <p:bold r:id="rId110"/>
      <p:italic r:id="rId111"/>
      <p:boldItalic r:id="rId1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DC9"/>
    <a:srgbClr val="3C6DF0"/>
    <a:srgbClr val="456CA9"/>
    <a:srgbClr val="1044D6"/>
    <a:srgbClr val="0000FF"/>
    <a:srgbClr val="245EA4"/>
    <a:srgbClr val="2D60EF"/>
    <a:srgbClr val="3C6DDC"/>
    <a:srgbClr val="3C6DD2"/>
    <a:srgbClr val="3F6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24" autoAdjust="0"/>
    <p:restoredTop sz="94681"/>
  </p:normalViewPr>
  <p:slideViewPr>
    <p:cSldViewPr snapToGrid="0" snapToObjects="1">
      <p:cViewPr varScale="1">
        <p:scale>
          <a:sx n="104" d="100"/>
          <a:sy n="104" d="100"/>
        </p:scale>
        <p:origin x="6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3.fntdata"/><Relationship Id="rId16" Type="http://schemas.openxmlformats.org/officeDocument/2006/relationships/slide" Target="slides/slide14.xml"/><Relationship Id="rId107" Type="http://schemas.openxmlformats.org/officeDocument/2006/relationships/font" Target="fonts/font8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3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7.fntdata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0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1.fntdata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18B0-1747-9B48-B723-8A61044B0017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08A04-35E7-1345-AAEC-AB2C708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Viser Layout-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569-5F65-DD43-ABAA-FBF04DB2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BD8F-D2B7-DF45-A248-BDAD7D94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928DC-1AA9-A447-8432-59833987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BD5A-C39F-F741-8DC6-AACF39A3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C91D3-6262-1C44-BC2A-10109AD7195C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6577D-6E01-8A45-9180-DA8985A9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ECBCA-26C0-774C-A465-3E681DA7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3974-39D7-884D-ACBD-C521D3F1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D0DD3-E0E5-2948-A691-A23BE4587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F57C5-0939-954B-9B54-8DE84627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1508E-06BB-104C-BBD2-1E1DA4D7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369-14E9-A549-A30D-638C7DCA250E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272D-C8E5-9C44-9781-3F4502A7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B5969-48D9-3C49-9DFA-F0AB2A05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3C63-1FD3-BD40-AACE-D12074FE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856F-4C57-7143-97DB-5AFEFDC2D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82A7-DC12-B341-829B-6FB64D63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4E66-C086-564A-B625-95332D742737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C95F-CDD1-C24C-82D9-EE72D4E1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0B85-9D3C-F44A-B6D0-4E0EAF7E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4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1552F-5178-D344-9A8E-0777C3232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02978-84EE-994B-894C-FCFCB719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8FA7B-6BB6-7D49-BA4C-D8FCAE41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39A6-A1D2-DF4A-97E4-E0E09C98683E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75B05-36B2-FB49-8F80-1ADB1FB0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625C-A419-FC4D-803A-FA912E03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Viser Layout-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2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Viser Layout-w Footer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8E18C-E1B5-F04F-9FAE-CF527765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816" y="1018250"/>
            <a:ext cx="5791199" cy="862877"/>
          </a:xfrm>
        </p:spPr>
        <p:txBody>
          <a:bodyPr lIns="0" tIns="0" rIns="0" bIns="0" anchor="t" anchorCtr="0">
            <a:noAutofit/>
          </a:bodyPr>
          <a:lstStyle>
            <a:lvl1pPr algn="l">
              <a:defRPr sz="2300"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B7FA32-625B-5144-B5E8-87290CC68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816" y="2007460"/>
            <a:ext cx="5791199" cy="36178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300" b="0" i="0">
                <a:latin typeface="Proxima Nova Lt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382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25B5-6958-584F-808C-BDAD71F1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9465D-2E04-A442-8E11-10B6C7604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B6D2-EFE7-B04D-A3AF-41FC660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8EAC-FF63-CB46-B4B0-98FF213BF931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F2C8-0BE1-BF43-959F-E8D0B76E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60381-237A-5D46-95F7-9B92126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87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0F10-1E0E-8A43-A008-8212494A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C7CD-9F48-D84B-B75A-4E5C33FE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5AF1-5B1A-8045-94EA-0FF21F29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02CC-1292-0442-A8B0-28E5EA7C5135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51A8-EF96-634A-AEFB-D431D1D5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3597-05CB-A14B-8D83-DB1C4AAB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66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2515-FDA1-E149-8394-6F222F0E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C58C-8246-D94C-9BB4-492A25F8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CF8D-2D48-254E-B4FB-7EC72000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27617-05EA-A843-AB2C-FD04B4F1B24B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7ADF-9BFB-F24F-B8F5-947F29CC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D3596-2C09-094E-BB70-62E94462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7B68-BF69-1749-9517-E99ACF6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C222-9856-FA43-AE53-653990096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49B97-3777-AB42-B5CF-A0C87DEC4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9C646-ADCD-2349-81B4-1553EF31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D456-4817-8D4C-953B-DCE065505F2D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C9FE7-1D1A-9041-887B-8C1FB48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12759-FAC4-654A-9B27-54E151B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Viser Layout-w Footer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8E18C-E1B5-F04F-9FAE-CF527765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816" y="1018250"/>
            <a:ext cx="5791199" cy="862877"/>
          </a:xfrm>
        </p:spPr>
        <p:txBody>
          <a:bodyPr lIns="0" tIns="0" rIns="0" bIns="0" anchor="t" anchorCtr="0">
            <a:noAutofit/>
          </a:bodyPr>
          <a:lstStyle>
            <a:lvl1pPr algn="l">
              <a:defRPr sz="2300"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B7FA32-625B-5144-B5E8-87290CC68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816" y="2007460"/>
            <a:ext cx="5791199" cy="36178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300" b="0" i="0">
                <a:latin typeface="Proxima Nova Lt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9233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8F5C-4744-E04F-88EA-C97222E1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3E3-6971-C243-8134-CDAE5E5B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8635E-E629-DC47-86DE-B9F053F21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66A85-2840-D64F-B884-B5207C972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75C71-C131-584B-84C8-98A97EB3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E977A-1BA9-F841-ABAF-1B6D93F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C52D-AFD7-5F46-AD41-7E40D2BCD456}" type="datetime1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93192-D330-7D49-B67E-7B44552D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F3494-EB5C-E74E-B7F0-EEC4AD3A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6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EBBC-CC17-CD41-9561-D0BFD8B2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5290F-F41C-DD47-9726-66D1F499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096-E4E0-0F43-9424-17878FE45040}" type="datetime1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33D9E-91DB-EE40-B44D-EE9B3E2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347CC-9D1A-764A-B348-6AD56AC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C6188-6C50-2343-A0C0-B9E06650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DC77-B4AF-0B44-B0D8-ADBDDB80AB4A}" type="datetime1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2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569-5F65-DD43-ABAA-FBF04DB2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BD8F-D2B7-DF45-A248-BDAD7D94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928DC-1AA9-A447-8432-59833987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BD5A-C39F-F741-8DC6-AACF39A3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C91D3-6262-1C44-BC2A-10109AD7195C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6577D-6E01-8A45-9180-DA8985A9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ECBCA-26C0-774C-A465-3E681DA7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8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3974-39D7-884D-ACBD-C521D3F1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D0DD3-E0E5-2948-A691-A23BE4587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F57C5-0939-954B-9B54-8DE84627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1508E-06BB-104C-BBD2-1E1DA4D7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369-14E9-A549-A30D-638C7DCA250E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272D-C8E5-9C44-9781-3F4502A7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B5969-48D9-3C49-9DFA-F0AB2A05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42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3C63-1FD3-BD40-AACE-D12074FE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856F-4C57-7143-97DB-5AFEFDC2D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82A7-DC12-B341-829B-6FB64D63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4E66-C086-564A-B625-95332D742737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C95F-CDD1-C24C-82D9-EE72D4E1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0B85-9D3C-F44A-B6D0-4E0EAF7E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2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1552F-5178-D344-9A8E-0777C3232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02978-84EE-994B-894C-FCFCB719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8FA7B-6BB6-7D49-BA4C-D8FCAE41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39A6-A1D2-DF4A-97E4-E0E09C98683E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75B05-36B2-FB49-8F80-1ADB1FB0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625C-A419-FC4D-803A-FA912E03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6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25B5-6958-584F-808C-BDAD71F1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9465D-2E04-A442-8E11-10B6C7604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B6D2-EFE7-B04D-A3AF-41FC660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8EAC-FF63-CB46-B4B0-98FF213BF931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F2C8-0BE1-BF43-959F-E8D0B76E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60381-237A-5D46-95F7-9B92126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0F10-1E0E-8A43-A008-8212494A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C7CD-9F48-D84B-B75A-4E5C33FE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5AF1-5B1A-8045-94EA-0FF21F29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02CC-1292-0442-A8B0-28E5EA7C5135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51A8-EF96-634A-AEFB-D431D1D5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3597-05CB-A14B-8D83-DB1C4AAB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2515-FDA1-E149-8394-6F222F0E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C58C-8246-D94C-9BB4-492A25F8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CF8D-2D48-254E-B4FB-7EC72000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27617-05EA-A843-AB2C-FD04B4F1B24B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7ADF-9BFB-F24F-B8F5-947F29CC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D3596-2C09-094E-BB70-62E94462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7B68-BF69-1749-9517-E99ACF6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C222-9856-FA43-AE53-653990096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49B97-3777-AB42-B5CF-A0C87DEC4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9C646-ADCD-2349-81B4-1553EF31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D456-4817-8D4C-953B-DCE065505F2D}" type="datetime1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C9FE7-1D1A-9041-887B-8C1FB48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12759-FAC4-654A-9B27-54E151B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7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8F5C-4744-E04F-88EA-C97222E1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3E3-6971-C243-8134-CDAE5E5B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8635E-E629-DC47-86DE-B9F053F21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66A85-2840-D64F-B884-B5207C972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75C71-C131-584B-84C8-98A97EB3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E977A-1BA9-F841-ABAF-1B6D93F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C52D-AFD7-5F46-AD41-7E40D2BCD456}" type="datetime1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93192-D330-7D49-B67E-7B44552D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F3494-EB5C-E74E-B7F0-EEC4AD3A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8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EBBC-CC17-CD41-9561-D0BFD8B2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5290F-F41C-DD47-9726-66D1F499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096-E4E0-0F43-9424-17878FE45040}" type="datetime1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33D9E-91DB-EE40-B44D-EE9B3E2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347CC-9D1A-764A-B348-6AD56AC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C6188-6C50-2343-A0C0-B9E06650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DC77-B4AF-0B44-B0D8-ADBDDB80AB4A}" type="datetime1">
              <a:rPr lang="en-US" smtClean="0"/>
              <a:t>6/28/2021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E16A-3435-E742-9F32-0AA4CFA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41F0-4170-B64C-8906-07C7406D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371D-A170-F046-A61A-03D372F99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8A93-D607-0C42-B833-74BA6B5003F8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414E6-DBA0-184D-B9F4-35F1EFE9D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F49A5-C452-754D-AE57-58217F805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E16A-3435-E742-9F32-0AA4CFA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41F0-4170-B64C-8906-07C7406D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371D-A170-F046-A61A-03D372F99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8A93-D607-0C42-B833-74BA6B5003F8}" type="datetime1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414E6-DBA0-184D-B9F4-35F1EFE9D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F49A5-C452-754D-AE57-58217F805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166062" y="1708797"/>
            <a:ext cx="4334117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/>
                </a:solidFill>
                <a:latin typeface="PLAYFAIR DISPLAY REGULAR ROMAN" pitchFamily="2" charset="77"/>
              </a:rPr>
              <a:t>PreViser Clinical Suite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881" y="811913"/>
            <a:ext cx="8198100" cy="4750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To edit a patient, select the patient’s name from the Browse Patient list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B9DD248-A068-4DE9-9D6F-3B9BD93D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128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498" y="901337"/>
            <a:ext cx="8265338" cy="4638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5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“Edit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0E63AA5-FEFE-4B48-B8CB-DC793FA07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6672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92" y="216431"/>
            <a:ext cx="5452357" cy="3064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Update any “Patient Information” or “Insurance Information”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45F2E-CAB1-4203-AD19-CC78CFF09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683" y="2911671"/>
            <a:ext cx="5443224" cy="3064097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E56DD57-6F73-44DF-ABC5-98AAABC4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5196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338" y="921735"/>
            <a:ext cx="8155082" cy="4564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To inactivate a patient, select “No” patient is not active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3F7B8C6-C046-4C42-B474-2B82299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3531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98" y="928645"/>
            <a:ext cx="8190398" cy="4568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4505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“Save Patient” to save any changes made to the patient’s account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F907890-1705-45AB-A48E-77C34652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49253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2816793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Health Questionnaire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Health Questionnaire (Email)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Patient Name | Health Questionnaire | Send by Email | Verify or Enter Patient Email |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Health Questionnaire  (QR Code)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Patient Name | Health Questionnaire | QR Code | Have Patient Scan QR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A277F05-5D7E-4F16-B205-47A2002F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12966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19025"/>
            <a:ext cx="7073750" cy="39852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520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patient name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97B7698-DEC1-417F-A1C5-102500D0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9265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2953" y="912269"/>
            <a:ext cx="7147568" cy="3998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12778" y="2713576"/>
            <a:ext cx="1896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Health Questionnaire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97B2A3A-654E-4484-8935-D3657FBA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49580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2786" y="898576"/>
            <a:ext cx="7187904" cy="4026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520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“Send by Email”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9B32F75-77AF-4F84-BF80-D6DEFE15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4043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CBD6-879B-4DA7-91A4-B317FE7906D4}"/>
              </a:ext>
            </a:extLst>
          </p:cNvPr>
          <p:cNvSpPr txBox="1"/>
          <p:nvPr/>
        </p:nvSpPr>
        <p:spPr>
          <a:xfrm>
            <a:off x="6920416" y="3152001"/>
            <a:ext cx="48614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Add/Edit Patients</a:t>
            </a:r>
          </a:p>
        </p:txBody>
      </p:sp>
    </p:spTree>
    <p:extLst>
      <p:ext uri="{BB962C8B-B14F-4D97-AF65-F5344CB8AC3E}">
        <p14:creationId xmlns:p14="http://schemas.microsoft.com/office/powerpoint/2010/main" val="2414664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65" y="898795"/>
            <a:ext cx="7172945" cy="4025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10812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Verify/enter in email and select “Send”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4189DC0-15BE-4741-BAB9-11A3FEE1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555078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65" y="898795"/>
            <a:ext cx="7172944" cy="4025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242771" y="2629021"/>
            <a:ext cx="2476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“Open on a Different Device”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DA794E6-2CB7-4E1A-AF6C-C5B6D58B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8349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519" y="910176"/>
            <a:ext cx="7114437" cy="4002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QR code will appear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E8A1776-6A24-4128-BE0F-70845410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540108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9934" y="1663745"/>
            <a:ext cx="7153607" cy="2495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79329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Have patient open “Camera App” on mobile device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98E71B5-35B9-40C3-B224-401D3E4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3417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9502" y="910176"/>
            <a:ext cx="5074471" cy="4002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499941" y="2861504"/>
            <a:ext cx="2092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Scan QR code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786FBB8-7CC3-45FF-9E94-C4CFEC98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240054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53062" y="910176"/>
            <a:ext cx="6607350" cy="4002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39834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Tap pop-up link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5261DDD-D50A-4772-B2BF-8DB79D9C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0545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9857" y="910176"/>
            <a:ext cx="7093760" cy="4002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30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Patient will complete Health Questionnaire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80103F8-E8EF-4DCF-AE48-0BEFB418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53255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579" y="910176"/>
            <a:ext cx="7050316" cy="4002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Patient will “Submit” questionnaire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1E8DE01-D7AD-4ABD-8D9C-09E4AF75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84169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579" y="943039"/>
            <a:ext cx="7050316" cy="3937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30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Clinician select desired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3E9BDE3-B062-4BBF-B0F6-8532AC85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19459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1529" y="943039"/>
            <a:ext cx="6990415" cy="3937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50007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Be sure the last “Health Questionnaire is selected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B68C657-512F-4F64-BF97-16DEC76D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8736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Add Patient (No insurance or not listed)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New Patient | First Name | Last Name | Gender | Date of Birth | Insurer Information | None/Other | Save Patient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Add Patient (Insurance listed)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New Patient | First Name | Last Name | Gender | Date of Birth | Insurer Information | "Select insurance Company | Subscriber ID | Enter any Additional Info Indicated by * | Save Patient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Edit Patient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Name | Edit Patient | Update Demographic Information and/or Insurance Information | Save Patient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Inactive Patient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Name | Select “No” next to "Is Patient Active" | Save Patient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98234E1-EBA6-4538-852A-55C01BC5E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65124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64757" y="943039"/>
            <a:ext cx="6983959" cy="3937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“load last values”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130E7DE-A90E-4FE2-B5AF-2B6F4F6C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73748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CBD6-879B-4DA7-91A4-B317FE7906D4}"/>
              </a:ext>
            </a:extLst>
          </p:cNvPr>
          <p:cNvSpPr txBox="1"/>
          <p:nvPr/>
        </p:nvSpPr>
        <p:spPr>
          <a:xfrm>
            <a:off x="6970658" y="2816793"/>
            <a:ext cx="486143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Comprehensive Assessment Overview</a:t>
            </a:r>
          </a:p>
        </p:txBody>
      </p:sp>
    </p:spTree>
    <p:extLst>
      <p:ext uri="{BB962C8B-B14F-4D97-AF65-F5344CB8AC3E}">
        <p14:creationId xmlns:p14="http://schemas.microsoft.com/office/powerpoint/2010/main" val="2004823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Complete New Assessment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Name | Select Desired Assessment | Responsible Clinician | Answer Remaining Questions | Submit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4E8000D-8D96-4397-9F5D-3D348DFA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662057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84" y="796668"/>
            <a:ext cx="8119942" cy="4560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75077"/>
            <a:ext cx="26913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desired assessment: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Comprehensive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Perio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Caries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Oral Cancer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A1E9125-FE6D-4B01-80D1-7C167840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87756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50" y="804692"/>
            <a:ext cx="8160179" cy="4552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311507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the “Prepared by” box who is completing the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D83BD6-94E5-45F4-8857-90AB5723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4855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92" y="894577"/>
            <a:ext cx="8143128" cy="4570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50007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Select the “Responsible Clinician” from the drop-down menu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7302CF4-0AD0-4731-A5FE-01478663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52240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50" y="893277"/>
            <a:ext cx="8142369" cy="4582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27006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Complete the assessment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887B215-0011-44C6-9E61-C6DA3C04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832968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30040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92" y="219753"/>
            <a:ext cx="5452357" cy="3057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7626" y="2169007"/>
            <a:ext cx="26913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“Treatment Options” to include in the report</a:t>
            </a:r>
            <a:endParaRPr lang="en-US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“Laser Therapy” if that is a technology in your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45F2E-CAB1-4203-AD19-CC78CFF09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683" y="2921925"/>
            <a:ext cx="5443224" cy="3043588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5DD9D23-6A6C-4193-BD9C-A017D6F9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685574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795" y="845820"/>
            <a:ext cx="8118475" cy="4554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57606" y="2753843"/>
            <a:ext cx="1845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“Submit”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01DFD36-F086-4DD5-8A99-37D32E93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504158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74" y="973279"/>
            <a:ext cx="8111916" cy="4566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311506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View the patient report, recommend a treatment plan and share it with the patient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D54B2C3-D8D2-4E28-9A5D-9BA51B09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1682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421" y="883700"/>
            <a:ext cx="8164999" cy="4667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235182" y="2575077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Log in with username, password, and PIN number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5CF29E8-A6A6-4288-BF94-A8F1BEEA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3019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CBD6-879B-4DA7-91A4-B317FE7906D4}"/>
              </a:ext>
            </a:extLst>
          </p:cNvPr>
          <p:cNvSpPr txBox="1"/>
          <p:nvPr/>
        </p:nvSpPr>
        <p:spPr>
          <a:xfrm>
            <a:off x="6850077" y="2535115"/>
            <a:ext cx="486143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Finishing an Assessment – Buttons Overview</a:t>
            </a:r>
          </a:p>
        </p:txBody>
      </p:sp>
    </p:spTree>
    <p:extLst>
      <p:ext uri="{BB962C8B-B14F-4D97-AF65-F5344CB8AC3E}">
        <p14:creationId xmlns:p14="http://schemas.microsoft.com/office/powerpoint/2010/main" val="141142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Save Assessment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Name | Select Desired Assessment | Input Responsible Clinician | Answer Assessment Questions | Save for Later | Under “Recent Assessments” select “Unfinished Assessment” | Finish Assessment | Submit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Model this Patient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| Select Desired Assessment | Input Responsible Clinician | Answer Assessment Questions | Model this Patient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Submit Assessment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Select Patient | Select Desired Assessment | Input Responsible Clinician | Answer Assessment Questions | Submit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464A10D-1B70-40F4-9F47-70C5917F8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54718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105" y="931442"/>
            <a:ext cx="8064315" cy="4501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“Save for Later” if you are not able to complete an assessment at this time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DBE5A97-93A6-44C1-BE26-6DC86EC3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05375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79" y="912269"/>
            <a:ext cx="8020041" cy="4509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76181" y="25885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“Model this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14AF2BB-A55F-4C08-8F94-902FADAC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219512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30" y="873063"/>
            <a:ext cx="8098305" cy="4559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8506"/>
            <a:ext cx="288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View the hypothetical report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0AF5B74-1582-4FF3-9DF1-5C12F8DA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089659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35" y="907335"/>
            <a:ext cx="7165205" cy="40086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450336" y="2727006"/>
            <a:ext cx="2241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“Submit”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EF1EC28-7812-48B3-9A35-D651DB4B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300144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18" y="903487"/>
            <a:ext cx="8107902" cy="4539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482702" y="2852076"/>
            <a:ext cx="2071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View the report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D37C0E3-42C6-40C2-A888-A03FCD88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713035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0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942" y="781084"/>
            <a:ext cx="8167667" cy="4597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298079"/>
            <a:ext cx="26913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If there is Insurance on file, verify the assessment was submitted to the company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BC8D1ED-7C30-4820-89A4-887F0656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204956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CBD6-879B-4DA7-91A4-B317FE7906D4}"/>
              </a:ext>
            </a:extLst>
          </p:cNvPr>
          <p:cNvSpPr txBox="1"/>
          <p:nvPr/>
        </p:nvSpPr>
        <p:spPr>
          <a:xfrm>
            <a:off x="7030947" y="2918126"/>
            <a:ext cx="48614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Report Details</a:t>
            </a:r>
          </a:p>
        </p:txBody>
      </p:sp>
    </p:spTree>
    <p:extLst>
      <p:ext uri="{BB962C8B-B14F-4D97-AF65-F5344CB8AC3E}">
        <p14:creationId xmlns:p14="http://schemas.microsoft.com/office/powerpoint/2010/main" val="2399835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Report Details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Overview report details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BD7EC99-07E4-401E-827A-8E63FB25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51932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20" y="883700"/>
            <a:ext cx="8114716" cy="4591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202909" y="2714440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“New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D8C1460-B49A-44F8-836F-881803D71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0617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13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214" y="926458"/>
            <a:ext cx="7933909" cy="4439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“Tooth Decay Risk Score”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075100B-0C6F-43E4-89BE-362AB94BC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605988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87" y="926459"/>
            <a:ext cx="7874116" cy="4420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85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“Restorative Needs Score”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0E3E64E-C610-46D2-99DE-DDE03017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11330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38" y="926458"/>
            <a:ext cx="7914579" cy="4452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0812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“Gum Disease Risk Score”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3D995F7-1BD6-4C21-92FE-49978AB8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68518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05" y="805180"/>
            <a:ext cx="7970815" cy="4463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“Gum Disease Score”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6DE0CEA-48B7-4163-9BD1-6F5972BF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73983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44" y="912270"/>
            <a:ext cx="7938876" cy="4477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76181" y="25885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“Gum Health Stability Score”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65B15E7-94B3-44B0-B12A-DA3D5162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78026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95" y="894598"/>
            <a:ext cx="7817325" cy="4387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88506"/>
            <a:ext cx="2880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“Oral Cancer Risk Score”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90EEB96-F505-4065-9A13-CAAC1945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88399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61" y="899163"/>
            <a:ext cx="7848959" cy="4404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79520" y="2690225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Report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3CD6B53-3942-44C6-917C-A563F8A8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52339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0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87" y="1044141"/>
            <a:ext cx="7898926" cy="4420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00647" y="266692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Report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3D88109-C559-4A81-AF23-5F5C2BE7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41923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748" y="1051528"/>
            <a:ext cx="7865121" cy="4434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32485" y="2694093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Evaluate Report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E6D5856-79D3-4073-9C68-8BFBD94A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16613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2598003"/>
            <a:ext cx="43341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Additional Patient Benefits from Insurance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2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41" y="970685"/>
            <a:ext cx="8158936" cy="4601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021079"/>
            <a:ext cx="26913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the “Patient Information”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First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Last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Date of birth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Any addition info 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15AF898-369F-444D-8F70-70FB4127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039488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Additional Patient Benefits from Insurance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Patient Name | Assessment - Complete Assessment | Submit | Check Benefits | Check Enhanced Benefits &amp; Click Here Link  | Copy to Notes or Practice Management System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9B3AA8E-EBF9-4771-9271-9F7DEA5C6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7915844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33873"/>
            <a:ext cx="7073750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patient name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39F9085-6392-404F-AF22-3D2D31E6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04796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920458"/>
            <a:ext cx="7100408" cy="3982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24594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desired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04716B7-7E52-4185-BE8D-8087E0DC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011106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954" y="909476"/>
            <a:ext cx="7145565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290259" y="2662740"/>
            <a:ext cx="2463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Fill out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63B480E-C342-44F4-997F-F18F867CA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131760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24597"/>
            <a:ext cx="7073750" cy="397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337380" y="2713576"/>
            <a:ext cx="2309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“Submit”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4A9F185-5A45-4D03-A672-4F14E0181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010348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912" y="912269"/>
            <a:ext cx="7111651" cy="3998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“Check Benefits”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18BC2F2-9B15-4DC2-97D0-B9B8EBC5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220846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2786" y="922109"/>
            <a:ext cx="7187904" cy="3979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Browse insurance information and select “Click Here”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71789F-BB90-425B-8901-10585E84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5043101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65" y="908718"/>
            <a:ext cx="7172945" cy="4005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23939" y="2727005"/>
            <a:ext cx="2322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“Copy”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DE73504-958B-4DA7-B291-69B4D75E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4989521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280" y="898795"/>
            <a:ext cx="7146913" cy="4025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88659" y="2667410"/>
            <a:ext cx="2779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“Edit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77F2C38-696A-4B9E-8FA5-50A22D94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61285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9519" y="918917"/>
            <a:ext cx="7114437" cy="3985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Find “Patient Notes”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69B36EF-9D55-4C49-8CE9-AD347606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43731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38" y="952867"/>
            <a:ext cx="8126539" cy="456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311507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the “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Insurance Information” as indicated by the asterisk 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4A7142E-E829-492F-9C44-01DE63F3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46792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1863" y="919511"/>
            <a:ext cx="7109750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022519"/>
            <a:ext cx="26913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Paste additional benefits into “Patient Notes”. For future reference, check eligibility with insurance company to determine if additional benefits are active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210F6A7-83CB-4A46-ADAF-33382610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44100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1579" y="923957"/>
            <a:ext cx="7050316" cy="397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 Patient"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E48AD4D-4BFF-4F77-B00D-4AB286E4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366627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CBD6-879B-4DA7-91A4-B317FE7906D4}"/>
              </a:ext>
            </a:extLst>
          </p:cNvPr>
          <p:cNvSpPr txBox="1"/>
          <p:nvPr/>
        </p:nvSpPr>
        <p:spPr>
          <a:xfrm>
            <a:off x="6850077" y="2816793"/>
            <a:ext cx="486143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Sharing Reports with Patients</a:t>
            </a:r>
          </a:p>
        </p:txBody>
      </p:sp>
    </p:spTree>
    <p:extLst>
      <p:ext uri="{BB962C8B-B14F-4D97-AF65-F5344CB8AC3E}">
        <p14:creationId xmlns:p14="http://schemas.microsoft.com/office/powerpoint/2010/main" val="30798599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Share Report with Patient (Email)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Submit Report | Share | Email | Verify email/Enter email | Ok | Verify Patient Received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Share Report with Patient (Print)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Submit Report | Share | Print | Give to patient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AAB509F-6A00-4EE4-99EA-CEBEADD6F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700491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13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61" y="796514"/>
            <a:ext cx="8133607" cy="4599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579427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“Share”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0B81274-9A66-4E78-B774-366F2023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7748349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19" y="894185"/>
            <a:ext cx="7977301" cy="4487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575077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</a:t>
            </a: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Email</a:t>
            </a: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” and enter/verify email. Select “Ok” to send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66ADF56-30EF-40D4-96CB-3E91EF12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1272106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138" y="805610"/>
            <a:ext cx="8128830" cy="4581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54275" y="2809352"/>
            <a:ext cx="2363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“Share”. Select “Print”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3836179-1DEA-43FC-A8CC-7003BE6C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289782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54" y="926459"/>
            <a:ext cx="8094266" cy="4549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494574" y="2667410"/>
            <a:ext cx="238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Print the report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CEA185B-8CE1-431D-850C-5DFB315F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501632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66" y="783868"/>
            <a:ext cx="3872665" cy="2187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176181" y="2022898"/>
            <a:ext cx="26913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Share the report with the patient by: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Print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iPad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Mobile device via email</a:t>
            </a:r>
            <a:endParaRPr lang="en-US" sz="18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Picture 3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3DA2B6F-0712-48D1-832E-8EA2208BA8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852" y="783868"/>
            <a:ext cx="3872663" cy="216528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9A7AD8C-51D1-487E-BDED-763B66706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68" y="3216033"/>
            <a:ext cx="3864624" cy="218733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2692C3F-C579-4179-8C26-63D392719A7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902" y="3238082"/>
            <a:ext cx="3884496" cy="2165289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FBF73CA-F29F-437C-8764-27E21AF87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98420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2598003"/>
            <a:ext cx="433411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Importing a PreViser Assessment from a Referring Office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56" y="807536"/>
            <a:ext cx="8090964" cy="4577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“Save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9E108FC-4725-4D08-A8F9-A25E076D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953261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Import Assessment from a Referring Office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Find Access Code at Bottom of Report | Patient Name | Import Assessment | Type in Access Code | Import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CB7E43F-1F06-48D9-A122-1F80AB539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91983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35532"/>
            <a:ext cx="7073750" cy="3952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“New Patient”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FAA6E17-EA00-484F-B9BD-7CC398E87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107390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930718"/>
            <a:ext cx="7100408" cy="3961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the Patient Information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C0B0160-6679-47A2-98D7-FCF1A050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091985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522" y="904185"/>
            <a:ext cx="7126431" cy="4014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the Insurance Information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66637DC-8176-48D9-A2D7-56DBD60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375593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5" y="900482"/>
            <a:ext cx="7106404" cy="4022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“Save” and “Ok”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2FAE515-B7E2-4BD0-9BB7-3788FB6E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311321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596" y="909476"/>
            <a:ext cx="7112280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412180" y="2588506"/>
            <a:ext cx="1755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“Import Assessment”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5B60014-8437-4D45-92FE-3D1B3942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489966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474" y="930094"/>
            <a:ext cx="7088527" cy="3963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the Clinical Access Code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361F007-8D80-4E98-8601-DB0E0CE3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1781706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930094"/>
            <a:ext cx="7025329" cy="3963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391833" y="2835970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“Import”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BD78D92-8B82-4531-AAA5-395AAF15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363444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131432" y="2816793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Follow-up Risk Assessment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109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Follow-up Risk Assessment (Load Last Values Button)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Patient Name | Choose Assessment | Check all Assessments you want to Import | Load Last Values | Complete Assessment | Submit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3576078-B389-4326-A2E8-62B3A73E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94758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910" y="897975"/>
            <a:ext cx="8149301" cy="4566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446005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Proxima Nova Rg" panose="02000506030000020004" pitchFamily="2" charset="0"/>
              </a:rPr>
              <a:t>If you encounter the “Oops” message, select “Ok” and correct the patient information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21312CA-67FB-4175-A6A3-542921CC2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8939217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933873"/>
            <a:ext cx="7073750" cy="395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patient name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B97292B-2A09-4A11-9475-77E4BB14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905689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920458"/>
            <a:ext cx="7100408" cy="3982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916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desired assessment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320F946-A7C3-41E1-B5AC-447D9ADA0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347769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8203" y="904185"/>
            <a:ext cx="7137070" cy="4014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Check all assessments you want to load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6223B1D-31E3-4D11-910E-2D486DED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3469903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0266" y="900482"/>
            <a:ext cx="7172943" cy="4022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“Load Last Values”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BB097DA-2D49-4F52-B003-09147B1FB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764650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83954" y="909476"/>
            <a:ext cx="7145565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Fill out only what has changed with the patient’s oral health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D364490-A72E-459A-88B7-9B8D8E7D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002474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474" y="919511"/>
            <a:ext cx="7088527" cy="398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“Submit”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7181C7-DE33-4FE4-89AC-B7CE9EE40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354883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8F5FA-5D5F-C64D-8EC9-6EEF2D41303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74054-CB85-FB4C-9E5E-E22251C78BAC}"/>
              </a:ext>
            </a:extLst>
          </p:cNvPr>
          <p:cNvSpPr txBox="1"/>
          <p:nvPr/>
        </p:nvSpPr>
        <p:spPr>
          <a:xfrm>
            <a:off x="9056145" y="6551407"/>
            <a:ext cx="2583457" cy="182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850" dirty="0">
                <a:solidFill>
                  <a:schemeClr val="accent3"/>
                </a:solidFill>
                <a:latin typeface="Proxima Nova Rg" panose="02000506030000020004" pitchFamily="2" charset="0"/>
              </a:rPr>
              <a:t>© Copyright 2020 </a:t>
            </a:r>
            <a:r>
              <a:rPr lang="en-US" sz="850" dirty="0" err="1">
                <a:solidFill>
                  <a:schemeClr val="accent3"/>
                </a:solidFill>
                <a:latin typeface="Proxima Nova Rg" panose="02000506030000020004" pitchFamily="2" charset="0"/>
              </a:rPr>
              <a:t>PreViser</a:t>
            </a:r>
            <a:r>
              <a:rPr lang="en-US" sz="850" dirty="0">
                <a:solidFill>
                  <a:schemeClr val="accent3"/>
                </a:solidFill>
                <a:latin typeface="Proxima Nova Rg" panose="02000506030000020004" pitchFamily="2" charset="0"/>
              </a:rPr>
              <a:t> Corporation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55BF7DF-B586-6F4C-8838-F2BE1E657C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867" y="1781292"/>
            <a:ext cx="3894267" cy="1207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0E096-C946-3B46-BDCA-0A199B9BC306}"/>
              </a:ext>
            </a:extLst>
          </p:cNvPr>
          <p:cNvSpPr txBox="1"/>
          <p:nvPr/>
        </p:nvSpPr>
        <p:spPr>
          <a:xfrm>
            <a:off x="7279006" y="3658097"/>
            <a:ext cx="3710312" cy="15740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solidFill>
                  <a:schemeClr val="accent1"/>
                </a:solidFill>
                <a:latin typeface="Proxima Nova Rg" panose="02000506030000020004" pitchFamily="2" charset="0"/>
              </a:rPr>
              <a:t>PreViser</a:t>
            </a:r>
            <a:r>
              <a:rPr lang="en-US" sz="14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 Corporation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latin typeface="Proxima Nova Rg" panose="02000506030000020004" pitchFamily="2" charset="0"/>
              </a:rPr>
              <a:t>T: 888-854-0007  |  </a:t>
            </a:r>
            <a:r>
              <a:rPr lang="en-US" sz="1400" b="1" dirty="0" err="1">
                <a:latin typeface="Proxima Nova Rg" panose="02000506030000020004" pitchFamily="2" charset="0"/>
              </a:rPr>
              <a:t>help@previser.com</a:t>
            </a:r>
            <a:endParaRPr lang="en-US" sz="1400" b="1" dirty="0">
              <a:solidFill>
                <a:schemeClr val="accent3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A669C-4B0B-4883-A5D0-F5274555F0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041" y="1600041"/>
            <a:ext cx="3657917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4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eViser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6CA9"/>
      </a:accent1>
      <a:accent2>
        <a:srgbClr val="CD905F"/>
      </a:accent2>
      <a:accent3>
        <a:srgbClr val="232323"/>
      </a:accent3>
      <a:accent4>
        <a:srgbClr val="91C563"/>
      </a:accent4>
      <a:accent5>
        <a:srgbClr val="7CC1C5"/>
      </a:accent5>
      <a:accent6>
        <a:srgbClr val="3BB5F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reViser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6CA9"/>
      </a:accent1>
      <a:accent2>
        <a:srgbClr val="CD905F"/>
      </a:accent2>
      <a:accent3>
        <a:srgbClr val="232323"/>
      </a:accent3>
      <a:accent4>
        <a:srgbClr val="91C563"/>
      </a:accent4>
      <a:accent5>
        <a:srgbClr val="7CC1C5"/>
      </a:accent5>
      <a:accent6>
        <a:srgbClr val="3BB5F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1961</Words>
  <Application>Microsoft Office PowerPoint</Application>
  <PresentationFormat>Widescreen</PresentationFormat>
  <Paragraphs>312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PLAYFAIR DISPLAY REGULAR ROMAN</vt:lpstr>
      <vt:lpstr>Proxima Nova Lt</vt:lpstr>
      <vt:lpstr>Calibri</vt:lpstr>
      <vt:lpstr>Arial</vt:lpstr>
      <vt:lpstr>Proxima Nova Rg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</dc:creator>
  <cp:lastModifiedBy>Mariya Zhalkovsky</cp:lastModifiedBy>
  <cp:revision>27</cp:revision>
  <dcterms:created xsi:type="dcterms:W3CDTF">2020-11-18T20:34:38Z</dcterms:created>
  <dcterms:modified xsi:type="dcterms:W3CDTF">2021-06-28T22:54:39Z</dcterms:modified>
</cp:coreProperties>
</file>